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968" r:id="rId2"/>
    <p:sldId id="258" r:id="rId3"/>
    <p:sldId id="259" r:id="rId4"/>
    <p:sldId id="969" r:id="rId5"/>
    <p:sldId id="970" r:id="rId6"/>
    <p:sldId id="971" r:id="rId7"/>
    <p:sldId id="972" r:id="rId8"/>
    <p:sldId id="973" r:id="rId9"/>
    <p:sldId id="974" r:id="rId10"/>
    <p:sldId id="266" r:id="rId11"/>
    <p:sldId id="97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976" r:id="rId38"/>
    <p:sldId id="977" r:id="rId39"/>
    <p:sldId id="256" r:id="rId40"/>
    <p:sldId id="260" r:id="rId41"/>
    <p:sldId id="261" r:id="rId42"/>
    <p:sldId id="333" r:id="rId43"/>
    <p:sldId id="262" r:id="rId44"/>
    <p:sldId id="263" r:id="rId45"/>
    <p:sldId id="264" r:id="rId46"/>
    <p:sldId id="265" r:id="rId47"/>
    <p:sldId id="661" r:id="rId48"/>
    <p:sldId id="662" r:id="rId49"/>
    <p:sldId id="658" r:id="rId50"/>
    <p:sldId id="659" r:id="rId51"/>
    <p:sldId id="309" r:id="rId52"/>
    <p:sldId id="311" r:id="rId53"/>
    <p:sldId id="312" r:id="rId54"/>
    <p:sldId id="313" r:id="rId55"/>
    <p:sldId id="315" r:id="rId56"/>
    <p:sldId id="318" r:id="rId57"/>
    <p:sldId id="322" r:id="rId58"/>
    <p:sldId id="267" r:id="rId59"/>
    <p:sldId id="763" r:id="rId60"/>
    <p:sldId id="764" r:id="rId61"/>
    <p:sldId id="702" r:id="rId62"/>
    <p:sldId id="704" r:id="rId63"/>
    <p:sldId id="703" r:id="rId64"/>
    <p:sldId id="707" r:id="rId65"/>
    <p:sldId id="708" r:id="rId66"/>
    <p:sldId id="709" r:id="rId67"/>
    <p:sldId id="710" r:id="rId68"/>
    <p:sldId id="870" r:id="rId69"/>
    <p:sldId id="871" r:id="rId70"/>
    <p:sldId id="736" r:id="rId71"/>
    <p:sldId id="737" r:id="rId72"/>
    <p:sldId id="738" r:id="rId73"/>
    <p:sldId id="739" r:id="rId74"/>
    <p:sldId id="751" r:id="rId75"/>
    <p:sldId id="733" r:id="rId76"/>
    <p:sldId id="705" r:id="rId77"/>
    <p:sldId id="964" r:id="rId78"/>
    <p:sldId id="675" r:id="rId79"/>
    <p:sldId id="965" r:id="rId80"/>
    <p:sldId id="678" r:id="rId81"/>
    <p:sldId id="677" r:id="rId82"/>
    <p:sldId id="679" r:id="rId83"/>
    <p:sldId id="966" r:id="rId84"/>
    <p:sldId id="293" r:id="rId85"/>
    <p:sldId id="294" r:id="rId86"/>
    <p:sldId id="295" r:id="rId87"/>
    <p:sldId id="296" r:id="rId88"/>
    <p:sldId id="297" r:id="rId89"/>
    <p:sldId id="680" r:id="rId90"/>
    <p:sldId id="304" r:id="rId91"/>
    <p:sldId id="701" r:id="rId92"/>
    <p:sldId id="765" r:id="rId93"/>
    <p:sldId id="761" r:id="rId94"/>
    <p:sldId id="769" r:id="rId95"/>
    <p:sldId id="762" r:id="rId96"/>
    <p:sldId id="770" r:id="rId97"/>
    <p:sldId id="773" r:id="rId98"/>
    <p:sldId id="771" r:id="rId99"/>
    <p:sldId id="781" r:id="rId100"/>
    <p:sldId id="791" r:id="rId101"/>
    <p:sldId id="790" r:id="rId102"/>
    <p:sldId id="784" r:id="rId103"/>
    <p:sldId id="785" r:id="rId104"/>
    <p:sldId id="786" r:id="rId105"/>
    <p:sldId id="787" r:id="rId106"/>
    <p:sldId id="788" r:id="rId107"/>
    <p:sldId id="789" r:id="rId108"/>
    <p:sldId id="792" r:id="rId109"/>
    <p:sldId id="783" r:id="rId110"/>
    <p:sldId id="793" r:id="rId111"/>
    <p:sldId id="967" r:id="rId112"/>
    <p:sldId id="334" r:id="rId113"/>
    <p:sldId id="257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AF102-FF53-BC4D-A543-FA112E14DC8D}" v="219" dt="2025-02-04T22:38:46.742"/>
    <p1510:client id="{52D591B4-DA04-895B-AA60-7AED980ADDCE}" v="40" dt="2025-02-04T21:21:58.585"/>
    <p1510:client id="{5E11C004-990D-1A37-AE67-2C9F4D0932D7}" v="71" dt="2025-02-04T22:21:25.377"/>
    <p1510:client id="{A3F94A08-5763-CDB1-C141-27F6DEAACEA8}" v="4" dt="2025-02-04T21:25:07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3"/>
    <p:restoredTop sz="94650"/>
  </p:normalViewPr>
  <p:slideViewPr>
    <p:cSldViewPr snapToGrid="0">
      <p:cViewPr varScale="1">
        <p:scale>
          <a:sx n="144" d="100"/>
          <a:sy n="144" d="100"/>
        </p:scale>
        <p:origin x="9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A4FBF-5DEB-4444-8500-ABFA93CC88B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6D2F9-F233-4D41-9C16-0D3E3DC00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78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b8f4d5bb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b8f4d5bb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b8f4d5bbd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b8f4d5bbd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b8f4d5bbd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b8f4d5bbd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b8f4d5bbd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b8f4d5bbd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b8f4d5bbd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b8f4d5bbd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b8f4d5bbd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b8f4d5bbd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b8f4d5bbd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b8f4d5bbd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b8f4d5bbd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b8f4d5bbd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b8f4d5bbd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b8f4d5bbd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b8f4d5bbd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b8f4d5bbd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b8f4d5bb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b8f4d5bb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b8f4d5bb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b8f4d5bb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b8f4d5bbd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b8f4d5bbd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b8f4d5bbd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b8f4d5bbd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b8f4d5bbd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b8f4d5bbd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b8f4d5bbd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b8f4d5bbd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b8f4d5bbd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b8f4d5bbd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b8f4d5bbd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b8f4d5bbd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b8f4d5bbd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b8f4d5bbd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b8f4d5bbd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b8f4d5bbd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b8f4d5bbd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b8f4d5bbd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b8f4d5bbd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b8f4d5bbd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b8f4d5bbd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b8f4d5bbd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b8f4d5bbd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b8f4d5bbd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b8f4d5bbd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b8f4d5bbd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0b8f4d5bbd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0b8f4d5bbd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b8f4d5bbd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b8f4d5bbd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b8f4d5bbd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0b8f4d5bbd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b8f4d5bb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b8f4d5bb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b8f4d5bb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b8f4d5bb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b8f4d5bb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b8f4d5bb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08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45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3218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9700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6372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209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781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353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925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000" i="1"/>
              <a:t>42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295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45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3218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9700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6372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209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781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353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925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000" i="1"/>
              <a:t>43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499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45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3218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9700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6372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209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781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353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925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000" i="1"/>
              <a:t>44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704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45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3218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9700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6372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209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781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353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925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000" i="1"/>
              <a:t>45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909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b8f4d5bbd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b8f4d5bbd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45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3218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9700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6372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209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781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353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925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000" i="1"/>
              <a:t>52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343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b8f4d5bbd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b8f4d5bbd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b8f4d5bbd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b8f4d5bbd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b8f4d5bbd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b8f4d5bbd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b8f4d5bbd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b8f4d5bbd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009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rishp/nit-predictive-maintenance-of-machine-failure" TargetMode="External"/><Relationship Id="rId2" Type="http://schemas.openxmlformats.org/officeDocument/2006/relationships/hyperlink" Target="https://www.kaggle.com/competitions/playground-series-s3e17/overview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models/o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5.e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5.bin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F2BB1-76DE-0087-2A45-9817E78CD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oman using computer in factory">
            <a:extLst>
              <a:ext uri="{FF2B5EF4-FFF2-40B4-BE49-F238E27FC236}">
                <a16:creationId xmlns:a16="http://schemas.microsoft.com/office/drawing/2014/main" id="{6DA29F90-3CD5-BA43-4102-050934A2C8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6069DD-B21D-26FC-90E2-B4462AC57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Retrieval Augmented Generation (RAG) for Manufacturing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58297-A693-5DBE-3662-0EE1A9680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– Arish P</a:t>
            </a:r>
          </a:p>
        </p:txBody>
      </p:sp>
    </p:spTree>
    <p:extLst>
      <p:ext uri="{BB962C8B-B14F-4D97-AF65-F5344CB8AC3E}">
        <p14:creationId xmlns:p14="http://schemas.microsoft.com/office/powerpoint/2010/main" val="2555334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 Learning Tools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Transformers - Attention is all you need</a:t>
            </a:r>
            <a:endParaRPr/>
          </a:p>
        </p:txBody>
      </p:sp>
      <p:pic>
        <p:nvPicPr>
          <p:cNvPr id="127" name="Google Shape;127;p23" descr="dependency-parse-tr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567" y="2252833"/>
            <a:ext cx="10358867" cy="425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“grow” clusters from the bottom up</a:t>
            </a:r>
          </a:p>
          <a:p>
            <a:r>
              <a:rPr lang="en-US"/>
              <a:t>Procedure:</a:t>
            </a:r>
          </a:p>
          <a:p>
            <a:pPr marL="457200" lvl="1" indent="0">
              <a:buNone/>
            </a:pPr>
            <a:r>
              <a:rPr lang="en-US"/>
              <a:t>1. Make each input its own cluster of one</a:t>
            </a:r>
          </a:p>
          <a:p>
            <a:pPr marL="457200" lvl="1" indent="0">
              <a:buNone/>
            </a:pPr>
            <a:r>
              <a:rPr lang="en-US"/>
              <a:t>2. As long as there are multiple clusters remaining, find the two closest clusters and merge them</a:t>
            </a:r>
          </a:p>
          <a:p>
            <a:r>
              <a:rPr lang="en-US"/>
              <a:t>End product: one giant cluster containing all the inputs</a:t>
            </a:r>
          </a:p>
          <a:p>
            <a:r>
              <a:rPr lang="en-US"/>
              <a:t>Any number of clusters can be recreated by unmerging</a:t>
            </a:r>
            <a:endParaRPr lang="en-IN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7"/>
            <a:ext cx="10525491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459147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472152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493273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48161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497068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00224"/>
            <a:ext cx="10515600" cy="461660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(Divisive)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“grow” clusters from the  top to down</a:t>
            </a:r>
          </a:p>
          <a:p>
            <a:r>
              <a:rPr lang="en-US"/>
              <a:t>Conceptually more complex than bottom-up clustering</a:t>
            </a:r>
          </a:p>
          <a:p>
            <a:r>
              <a:rPr lang="en-US"/>
              <a:t>There is need for a second, flat clustering algorithm as a “subroutine”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(Divisive)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5019"/>
            <a:ext cx="10320130" cy="501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Large Language Models - LLMs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LLMs are based on transformer a type of Neural Network</a:t>
            </a:r>
            <a:endParaRPr/>
          </a:p>
          <a:p>
            <a:r>
              <a:rPr lang="en"/>
              <a:t>LLM understands and generate text in a human like fashion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l="2713" t="42022" r="1390"/>
          <a:stretch/>
        </p:blipFill>
        <p:spPr>
          <a:xfrm>
            <a:off x="1380534" y="3151401"/>
            <a:ext cx="9430969" cy="28793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 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Used </a:t>
            </a:r>
            <a:r>
              <a:rPr lang="en-US"/>
              <a:t>to estimate the number of clusters contained in the data</a:t>
            </a:r>
          </a:p>
          <a:p>
            <a:r>
              <a:rPr lang="en-US"/>
              <a:t>Clustering is performed for different numbers of clusters</a:t>
            </a:r>
          </a:p>
          <a:p>
            <a:r>
              <a:rPr lang="en-US"/>
              <a:t>The resulting partition with the best validity indicates the appropriate number of </a:t>
            </a:r>
            <a:r>
              <a:rPr lang="en-IN"/>
              <a:t>clusters</a:t>
            </a:r>
          </a:p>
          <a:p>
            <a:r>
              <a:rPr lang="en-IN"/>
              <a:t>Frequently used cluster validity measures:</a:t>
            </a:r>
          </a:p>
          <a:p>
            <a:pPr lvl="1"/>
            <a:r>
              <a:rPr lang="en-IN"/>
              <a:t>Avg. square membership/ Partition coefficient</a:t>
            </a:r>
          </a:p>
          <a:p>
            <a:pPr lvl="1"/>
            <a:r>
              <a:rPr lang="en-IN"/>
              <a:t>Avg. entropy/ Classification entropy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human eye (and brain) is a very powerful tool for analyzing data</a:t>
            </a:r>
          </a:p>
          <a:p>
            <a:r>
              <a:rPr lang="en-IN"/>
              <a:t>Visualized </a:t>
            </a:r>
            <a:r>
              <a:rPr lang="en-US"/>
              <a:t>data are also useful for documenting and communicating data analysis results</a:t>
            </a:r>
          </a:p>
          <a:p>
            <a:r>
              <a:rPr lang="en-US"/>
              <a:t>2-D visualization: Papers and screens</a:t>
            </a:r>
          </a:p>
          <a:p>
            <a:r>
              <a:rPr lang="en-US"/>
              <a:t>3-D or more: Projection methods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111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2223A-8B4F-28A9-4C81-808212B7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 b="1"/>
              <a:t>Applications of ML in Manufacturing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8819-AA42-2329-BD8C-247D8E34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Defect detection</a:t>
            </a:r>
          </a:p>
          <a:p>
            <a:r>
              <a:rPr lang="en-US" sz="2200" dirty="0"/>
              <a:t>Predictive maintenance</a:t>
            </a:r>
          </a:p>
          <a:p>
            <a:r>
              <a:rPr lang="en-US" sz="2200" dirty="0"/>
              <a:t>Energy consumption forecasting</a:t>
            </a:r>
          </a:p>
          <a:p>
            <a:r>
              <a:rPr lang="en-US" sz="2200" dirty="0"/>
              <a:t>Supply chain optimization</a:t>
            </a:r>
          </a:p>
          <a:p>
            <a:r>
              <a:rPr lang="en-US" sz="2200" dirty="0"/>
              <a:t>Digital twins</a:t>
            </a:r>
          </a:p>
          <a:p>
            <a:r>
              <a:rPr lang="en-US" sz="2200" dirty="0"/>
              <a:t>Generative designs</a:t>
            </a:r>
          </a:p>
          <a:p>
            <a:r>
              <a:rPr lang="en-US" sz="2200" dirty="0"/>
              <a:t>Intelligent document processing</a:t>
            </a:r>
          </a:p>
        </p:txBody>
      </p:sp>
      <p:pic>
        <p:nvPicPr>
          <p:cNvPr id="4" name="Picture 4" descr="438 Smart Grid Icon Stock Photos, Pictures &amp; Royalty-Free Images - iStock">
            <a:extLst>
              <a:ext uri="{FF2B5EF4-FFF2-40B4-BE49-F238E27FC236}">
                <a16:creationId xmlns:a16="http://schemas.microsoft.com/office/drawing/2014/main" id="{AE9699CE-9CBF-3828-3983-8D4213F86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"/>
          <a:stretch/>
        </p:blipFill>
        <p:spPr bwMode="auto">
          <a:xfrm>
            <a:off x="6099048" y="730357"/>
            <a:ext cx="5458968" cy="53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957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04E3-8A26-D8F7-CC39-9F379193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Predictive Maintenance: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93F95-FD5D-FC41-D1A2-6A4DD58F9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2"/>
              </a:rPr>
              <a:t>https://www.kaggle.com/competitions/playground-series-s3e17/overview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https://www.kaggle.com/code/arishp/nit-predictive-maintenance-of-machine-failure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5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Large Language Models - LLMs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0">
              <a:buNone/>
            </a:pPr>
            <a:endParaRPr/>
          </a:p>
          <a:p>
            <a:pPr marL="4267093" indent="609585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LLM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9533" y="2760834"/>
            <a:ext cx="3066867" cy="184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/>
          <p:nvPr/>
        </p:nvSpPr>
        <p:spPr>
          <a:xfrm>
            <a:off x="2615500" y="3449600"/>
            <a:ext cx="1658000" cy="43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A67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801467" y="3382600"/>
            <a:ext cx="16580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2133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Prompt</a:t>
            </a:r>
            <a:endParaRPr sz="2133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7652433" y="3516600"/>
            <a:ext cx="1658000" cy="43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A67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9553033" y="3449600"/>
            <a:ext cx="1746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2133">
                <a:latin typeface="Georgia"/>
                <a:ea typeface="Georgia"/>
                <a:cs typeface="Georgia"/>
                <a:sym typeface="Georgia"/>
              </a:rPr>
              <a:t>Response</a:t>
            </a:r>
            <a:endParaRPr sz="2133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LLMs: GPT vs ChatGPT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0">
              <a:spcAft>
                <a:spcPts val="1600"/>
              </a:spcAft>
              <a:buNone/>
            </a:pPr>
            <a:r>
              <a:rPr lang="en"/>
              <a:t>           </a:t>
            </a:r>
            <a:r>
              <a:rPr lang="en" sz="3200"/>
              <a:t>GPT -&gt; engine</a:t>
            </a:r>
            <a:r>
              <a:rPr lang="en"/>
              <a:t>                                         </a:t>
            </a:r>
            <a:r>
              <a:rPr lang="en" sz="3333"/>
              <a:t>ChatGPT -&gt;car</a:t>
            </a:r>
            <a:endParaRPr sz="3333"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667" y="2256500"/>
            <a:ext cx="4123733" cy="412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134" y="2453732"/>
            <a:ext cx="3638101" cy="36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Prompts - Language of LLMs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l="402" t="15311" r="20627" b="48006"/>
          <a:stretch/>
        </p:blipFill>
        <p:spPr>
          <a:xfrm>
            <a:off x="415599" y="2465567"/>
            <a:ext cx="11360799" cy="296698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0" name="Google Shape;160;p27" descr="https://cdn.britannica.com/04/125604-004-42F4AE03/Scarecrows-paddy-Japa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3296">
            <a:off x="6095985" y="821967"/>
            <a:ext cx="3349999" cy="28659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Prompts - Language of LLMs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651" y="1919401"/>
            <a:ext cx="9918700" cy="4178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Tokenization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58830"/>
          <a:stretch/>
        </p:blipFill>
        <p:spPr>
          <a:xfrm>
            <a:off x="415600" y="2115240"/>
            <a:ext cx="11360800" cy="262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Tokenization</a:t>
            </a:r>
            <a:endParaRPr/>
          </a:p>
        </p:txBody>
      </p:sp>
      <p:sp>
        <p:nvSpPr>
          <p:cNvPr id="178" name="Google Shape;178;p30"/>
          <p:cNvSpPr txBox="1"/>
          <p:nvPr/>
        </p:nvSpPr>
        <p:spPr>
          <a:xfrm>
            <a:off x="838200" y="1825625"/>
            <a:ext cx="4724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237061" indent="-203195">
              <a:lnSpc>
                <a:spcPct val="90000"/>
              </a:lnSpc>
              <a:buClr>
                <a:srgbClr val="000000"/>
              </a:buClr>
              <a:buSzPts val="1800"/>
              <a:buFont typeface="Georgia"/>
              <a:buChar char="•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Process of dividing text into smaller units called tokens (individual words or sub-words) and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assigning an ID to them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>
              <a:lnSpc>
                <a:spcPct val="90000"/>
              </a:lnSpc>
              <a:spcBef>
                <a:spcPts val="1067"/>
              </a:spcBef>
            </a:pP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7061" indent="-203195">
              <a:lnSpc>
                <a:spcPct val="90000"/>
              </a:lnSpc>
              <a:spcBef>
                <a:spcPts val="1067"/>
              </a:spcBef>
              <a:buClr>
                <a:srgbClr val="000000"/>
              </a:buClr>
              <a:buSzPts val="1800"/>
              <a:buFont typeface="Georgia"/>
              <a:buChar char="•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Prepares raw text for transformer models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7061" indent="-50799">
              <a:lnSpc>
                <a:spcPct val="90000"/>
              </a:lnSpc>
              <a:spcBef>
                <a:spcPts val="1067"/>
              </a:spcBef>
            </a:pP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9" name="Google Shape;179;p30" descr="A pink sign with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2279" y="1594333"/>
            <a:ext cx="6537645" cy="366933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6235133" y="4735301"/>
            <a:ext cx="595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&lt;ID#&gt;          &lt;ID#&gt;          &lt;ID#&gt;      &lt;ID#&gt; </a:t>
            </a:r>
            <a:endParaRPr sz="24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Embeddings</a:t>
            </a:r>
            <a:endParaRPr/>
          </a:p>
        </p:txBody>
      </p:sp>
      <p:pic>
        <p:nvPicPr>
          <p:cNvPr id="186" name="Google Shape;186;p31" descr="A diagram of different colored squar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3501" y="593368"/>
            <a:ext cx="7812900" cy="58258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Google Shape;187;p31"/>
          <p:cNvSpPr txBox="1"/>
          <p:nvPr/>
        </p:nvSpPr>
        <p:spPr>
          <a:xfrm>
            <a:off x="533400" y="1825625"/>
            <a:ext cx="3310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237061" indent="-203195">
              <a:lnSpc>
                <a:spcPct val="90000"/>
              </a:lnSpc>
              <a:buClr>
                <a:srgbClr val="000000"/>
              </a:buClr>
              <a:buSzPts val="1800"/>
              <a:buFont typeface="Georgia"/>
              <a:buChar char="•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Represents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tokens </a:t>
            </a: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as vectors in a high dimensional space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Preprocessing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33" y="1356968"/>
            <a:ext cx="9001120" cy="509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/>
              <a:t>Prerequisites…</a:t>
            </a:r>
            <a:endParaRPr/>
          </a:p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Generative AI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Large Language Models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Tokenization &amp; Word Embeddings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After prerequisites… RAG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Context Token Limit</a:t>
            </a:r>
            <a:endParaRPr/>
          </a:p>
        </p:txBody>
      </p:sp>
      <p:sp>
        <p:nvSpPr>
          <p:cNvPr id="199" name="Google Shape;199;p33"/>
          <p:cNvSpPr txBox="1"/>
          <p:nvPr/>
        </p:nvSpPr>
        <p:spPr>
          <a:xfrm>
            <a:off x="1393400" y="1356968"/>
            <a:ext cx="940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/>
              </a:rPr>
              <a:t>https://platform.openai.com/docs/models/o1</a:t>
            </a:r>
            <a:endParaRPr sz="24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ctr"/>
            <a:endParaRPr sz="24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567" y="2202468"/>
            <a:ext cx="9820851" cy="4109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Data Connection</a:t>
            </a: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Bridge between the documents and the models</a:t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1459"/>
            <a:ext cx="11887200" cy="4109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Load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292"/>
            <a:ext cx="11887200" cy="410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>
            <a:off x="2804917" y="2534417"/>
            <a:ext cx="1502000" cy="2433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endParaRPr sz="1467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Load</a:t>
            </a:r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Document Loader - Kitchen Pantry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733" y="2453536"/>
            <a:ext cx="6148523" cy="4111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Transform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292"/>
            <a:ext cx="11887200" cy="410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/>
          <p:nvPr/>
        </p:nvSpPr>
        <p:spPr>
          <a:xfrm>
            <a:off x="4594003" y="2060907"/>
            <a:ext cx="1692400" cy="3311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endParaRPr sz="1467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Transform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Transform documents into chunks</a:t>
            </a:r>
            <a:endParaRPr/>
          </a:p>
        </p:txBody>
      </p:sp>
      <p:pic>
        <p:nvPicPr>
          <p:cNvPr id="2" name="Google Shape;235;p38">
            <a:extLst>
              <a:ext uri="{FF2B5EF4-FFF2-40B4-BE49-F238E27FC236}">
                <a16:creationId xmlns:a16="http://schemas.microsoft.com/office/drawing/2014/main" id="{20D1ABBE-1D23-01EF-E59B-F9B13AB6BA4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277" t="24094" r="58766" b="54951"/>
          <a:stretch/>
        </p:blipFill>
        <p:spPr>
          <a:xfrm>
            <a:off x="4475248" y="2500398"/>
            <a:ext cx="3241504" cy="27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Transform</a:t>
            </a:r>
            <a:endParaRPr/>
          </a:p>
        </p:txBody>
      </p:sp>
      <p:sp>
        <p:nvSpPr>
          <p:cNvPr id="241" name="Google Shape;241;p39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Transform utilities - Kitchen Equipments</a:t>
            </a:r>
            <a:endParaRPr/>
          </a:p>
        </p:txBody>
      </p:sp>
      <p:pic>
        <p:nvPicPr>
          <p:cNvPr id="242" name="Google Shape;242;p39" descr="https://static.toiimg.com/photo/78811464.cm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435" y="2285967"/>
            <a:ext cx="5733133" cy="429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Embed</a:t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292"/>
            <a:ext cx="11887200" cy="410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/>
          <p:nvPr/>
        </p:nvSpPr>
        <p:spPr>
          <a:xfrm>
            <a:off x="6324836" y="2095423"/>
            <a:ext cx="1692400" cy="3311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endParaRPr sz="146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Embed</a:t>
            </a:r>
            <a:endParaRPr/>
          </a:p>
        </p:txBody>
      </p:sp>
      <p:pic>
        <p:nvPicPr>
          <p:cNvPr id="2" name="Google Shape;255;p41">
            <a:extLst>
              <a:ext uri="{FF2B5EF4-FFF2-40B4-BE49-F238E27FC236}">
                <a16:creationId xmlns:a16="http://schemas.microsoft.com/office/drawing/2014/main" id="{E227B025-10A5-A371-781C-865D9B4931EB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9196" t="17129" r="28751" b="62968"/>
          <a:stretch/>
        </p:blipFill>
        <p:spPr>
          <a:xfrm>
            <a:off x="2181225" y="1920428"/>
            <a:ext cx="7829550" cy="208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A34F4-BE6C-8B39-E376-111ACFC013BD}"/>
              </a:ext>
            </a:extLst>
          </p:cNvPr>
          <p:cNvSpPr txBox="1"/>
          <p:nvPr/>
        </p:nvSpPr>
        <p:spPr>
          <a:xfrm>
            <a:off x="2181225" y="4003829"/>
            <a:ext cx="5830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Embedding vector captures content/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Text with similar content will have similar vectors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Embed</a:t>
            </a:r>
            <a:endParaRPr/>
          </a:p>
        </p:txBody>
      </p:sp>
      <p:pic>
        <p:nvPicPr>
          <p:cNvPr id="2" name="Google Shape;261;p42">
            <a:extLst>
              <a:ext uri="{FF2B5EF4-FFF2-40B4-BE49-F238E27FC236}">
                <a16:creationId xmlns:a16="http://schemas.microsoft.com/office/drawing/2014/main" id="{1FDDE307-8C47-1989-5DBF-20C2522F422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6920" t="65384" r="28751" b="15698"/>
          <a:stretch/>
        </p:blipFill>
        <p:spPr>
          <a:xfrm>
            <a:off x="2051596" y="2982897"/>
            <a:ext cx="8088807" cy="19407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F812A2-BB9D-2AD3-3CEA-154223A11A14}"/>
              </a:ext>
            </a:extLst>
          </p:cNvPr>
          <p:cNvSpPr txBox="1"/>
          <p:nvPr/>
        </p:nvSpPr>
        <p:spPr>
          <a:xfrm>
            <a:off x="2839434" y="1662100"/>
            <a:ext cx="65131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000" dirty="0"/>
              <a:t>My dog Rover likes to chase squirrels.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Fluffy, my cat, refuses to eat from a can.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The Chevy Bolt accelerates to 60 mph in 6.7 seconds.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Generative AI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0" y="1633634"/>
            <a:ext cx="7432368" cy="4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8042200" y="1822633"/>
            <a:ext cx="3490800" cy="2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OpenAI </a:t>
            </a: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GPT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09585"/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609585" indent="-457189"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Google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Gemini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609585"/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609585" indent="-457189"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Meta Llama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Embed</a:t>
            </a:r>
            <a:endParaRPr/>
          </a:p>
        </p:txBody>
      </p:sp>
      <p:sp>
        <p:nvSpPr>
          <p:cNvPr id="267" name="Google Shape;267;p4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Embedding models - Recipe books</a:t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l="11516" t="16942" r="11090" b="17238"/>
          <a:stretch/>
        </p:blipFill>
        <p:spPr>
          <a:xfrm>
            <a:off x="3541419" y="2367666"/>
            <a:ext cx="5109165" cy="400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Store</a:t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292"/>
            <a:ext cx="11887200" cy="410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/>
          <p:nvPr/>
        </p:nvSpPr>
        <p:spPr>
          <a:xfrm>
            <a:off x="8104636" y="2095407"/>
            <a:ext cx="1692400" cy="3311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endParaRPr sz="1467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Store</a:t>
            </a:r>
            <a:endParaRPr/>
          </a:p>
        </p:txBody>
      </p:sp>
      <p:pic>
        <p:nvPicPr>
          <p:cNvPr id="2" name="Google Shape;281;p45">
            <a:extLst>
              <a:ext uri="{FF2B5EF4-FFF2-40B4-BE49-F238E27FC236}">
                <a16:creationId xmlns:a16="http://schemas.microsoft.com/office/drawing/2014/main" id="{31B4413B-E7EA-44B1-19C4-B613403A439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277" t="18240" r="32276" b="48172"/>
          <a:stretch/>
        </p:blipFill>
        <p:spPr>
          <a:xfrm>
            <a:off x="2375128" y="1691785"/>
            <a:ext cx="7441743" cy="347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Store</a:t>
            </a:r>
            <a:endParaRPr/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Vector database - Refrigerator</a:t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635" y="2237033"/>
            <a:ext cx="7566732" cy="42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Retrieve</a:t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292"/>
            <a:ext cx="11887200" cy="410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7"/>
          <p:cNvSpPr/>
          <p:nvPr/>
        </p:nvSpPr>
        <p:spPr>
          <a:xfrm>
            <a:off x="9884436" y="2095423"/>
            <a:ext cx="1692400" cy="3311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endParaRPr sz="1467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Retrieve</a:t>
            </a:r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Retriever</a:t>
            </a:r>
            <a:endParaRPr/>
          </a:p>
        </p:txBody>
      </p:sp>
      <p:pic>
        <p:nvPicPr>
          <p:cNvPr id="2" name="Google Shape;301;p48">
            <a:extLst>
              <a:ext uri="{FF2B5EF4-FFF2-40B4-BE49-F238E27FC236}">
                <a16:creationId xmlns:a16="http://schemas.microsoft.com/office/drawing/2014/main" id="{810B4128-ADB7-FA38-A0A9-D9955903143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5534" t="57068" r="34153" b="8390"/>
          <a:stretch/>
        </p:blipFill>
        <p:spPr>
          <a:xfrm>
            <a:off x="2727587" y="2245996"/>
            <a:ext cx="6736825" cy="3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Retrieve</a:t>
            </a:r>
            <a:endParaRPr/>
          </a:p>
        </p:txBody>
      </p:sp>
      <p:sp>
        <p:nvSpPr>
          <p:cNvPr id="308" name="Google Shape;308;p49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Retriever - Food Server</a:t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882" y="2400301"/>
            <a:ext cx="5988233" cy="3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in Action</a:t>
            </a:r>
            <a:endParaRPr/>
          </a:p>
        </p:txBody>
      </p:sp>
      <p:pic>
        <p:nvPicPr>
          <p:cNvPr id="2" name="Google Shape;315;p50">
            <a:extLst>
              <a:ext uri="{FF2B5EF4-FFF2-40B4-BE49-F238E27FC236}">
                <a16:creationId xmlns:a16="http://schemas.microsoft.com/office/drawing/2014/main" id="{A96823FC-8AF4-BF83-33CD-68C24101AAB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979" t="62839" r="32849" b="7609"/>
          <a:stretch/>
        </p:blipFill>
        <p:spPr>
          <a:xfrm>
            <a:off x="2503715" y="1682502"/>
            <a:ext cx="7184569" cy="34929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47C5-8987-15B9-52BE-754DC776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74705-267E-7BFB-0DF9-3D1E33E77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arishp</a:t>
            </a:r>
            <a:r>
              <a:rPr lang="en-US" dirty="0"/>
              <a:t>/nit-patna-genai-2025</a:t>
            </a:r>
          </a:p>
        </p:txBody>
      </p:sp>
    </p:spTree>
    <p:extLst>
      <p:ext uri="{BB962C8B-B14F-4D97-AF65-F5344CB8AC3E}">
        <p14:creationId xmlns:p14="http://schemas.microsoft.com/office/powerpoint/2010/main" val="3656444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1" y="5074024"/>
            <a:ext cx="10109199" cy="598032"/>
          </a:xfrm>
        </p:spPr>
        <p:txBody>
          <a:bodyPr anchor="ctr">
            <a:normAutofit/>
          </a:bodyPr>
          <a:lstStyle/>
          <a:p>
            <a:pPr algn="l"/>
            <a:r>
              <a:rPr lang="en-US" sz="3600"/>
              <a:t>Data Analytics for Manufacturing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/>
              <a:t>– Arish P</a:t>
            </a:r>
          </a:p>
        </p:txBody>
      </p:sp>
      <p:pic>
        <p:nvPicPr>
          <p:cNvPr id="4" name="Picture 3" descr="A person in a safety vest and hard hat holding a tablet&#10;&#10;AI-generated content may be incorrect.">
            <a:extLst>
              <a:ext uri="{FF2B5EF4-FFF2-40B4-BE49-F238E27FC236}">
                <a16:creationId xmlns:a16="http://schemas.microsoft.com/office/drawing/2014/main" id="{E1D2CD13-C84D-0972-2428-5F608470EA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72" r="-1" b="-1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Generative AI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0" y="1633634"/>
            <a:ext cx="7432368" cy="4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7933200" y="2006384"/>
            <a:ext cx="3843200" cy="3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Generative AI model generates new data based on training sample. It can generate Image,Text, Audio, Videos etc. data as output.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Analytics?</a:t>
            </a:r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systematic computational analysis of data</a:t>
            </a:r>
          </a:p>
        </p:txBody>
      </p:sp>
      <p:pic>
        <p:nvPicPr>
          <p:cNvPr id="123" name="Google Shape;123;p5" descr="Diagram, schematic&#10;&#10;Description automatically generated"/>
          <p:cNvPicPr preferRelativeResize="0"/>
          <p:nvPr/>
        </p:nvPicPr>
        <p:blipFill rotWithShape="1">
          <a:blip r:embed="rId3"/>
          <a:srcRect l="9964" r="8914"/>
          <a:stretch>
            <a:fillRect/>
          </a:stretch>
        </p:blipFill>
        <p:spPr>
          <a:xfrm>
            <a:off x="2914835" y="2371299"/>
            <a:ext cx="6362329" cy="412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Media &amp; Entertaiment</a:t>
            </a:r>
            <a:endParaRPr b="1"/>
          </a:p>
        </p:txBody>
      </p:sp>
      <p:pic>
        <p:nvPicPr>
          <p:cNvPr id="131" name="Google Shape;131;p6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l="8836" t="30993" r="9115" b="7602"/>
          <a:stretch>
            <a:fillRect/>
          </a:stretch>
        </p:blipFill>
        <p:spPr>
          <a:xfrm>
            <a:off x="839704" y="1695241"/>
            <a:ext cx="10523518" cy="37698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Media &amp; Entertaiment</a:t>
            </a:r>
            <a:endParaRPr b="1"/>
          </a:p>
        </p:txBody>
      </p:sp>
      <p:sp>
        <p:nvSpPr>
          <p:cNvPr id="132" name="Google Shape;13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b="23444"/>
          <a:stretch>
            <a:fillRect/>
          </a:stretch>
        </p:blipFill>
        <p:spPr>
          <a:xfrm>
            <a:off x="1559560" y="1772920"/>
            <a:ext cx="8905875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Banking &amp; Securities</a:t>
            </a:r>
            <a:endParaRPr b="1"/>
          </a:p>
        </p:txBody>
      </p:sp>
      <p:pic>
        <p:nvPicPr>
          <p:cNvPr id="139" name="Google Shape;139;p7" descr="Diagram, ic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t="8515" r="-143"/>
          <a:stretch>
            <a:fillRect/>
          </a:stretch>
        </p:blipFill>
        <p:spPr>
          <a:xfrm>
            <a:off x="2070887" y="1689924"/>
            <a:ext cx="8050230" cy="477944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40" name="Google Shape;14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Insurance</a:t>
            </a:r>
            <a:endParaRPr b="1"/>
          </a:p>
        </p:txBody>
      </p:sp>
      <p:pic>
        <p:nvPicPr>
          <p:cNvPr id="147" name="Google Shape;147;p8" descr="Timeli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l="3704" t="22542" r="1287" b="2397"/>
          <a:stretch>
            <a:fillRect/>
          </a:stretch>
        </p:blipFill>
        <p:spPr>
          <a:xfrm>
            <a:off x="1581300" y="1689924"/>
            <a:ext cx="9018953" cy="47796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48" name="Google Shape;14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Education</a:t>
            </a:r>
            <a:endParaRPr b="1"/>
          </a:p>
        </p:txBody>
      </p:sp>
      <p:pic>
        <p:nvPicPr>
          <p:cNvPr id="155" name="Google Shape;155;p9" descr="Graphical user interfa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t="20384" r="345"/>
          <a:stretch>
            <a:fillRect/>
          </a:stretch>
        </p:blipFill>
        <p:spPr>
          <a:xfrm>
            <a:off x="3451987" y="364255"/>
            <a:ext cx="5298480" cy="612615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Healthcare</a:t>
            </a:r>
            <a:endParaRPr b="1"/>
          </a:p>
        </p:txBody>
      </p:sp>
      <p:pic>
        <p:nvPicPr>
          <p:cNvPr id="163" name="Google Shape;163;p10" descr="Diagram, schematic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t="23241" r="259"/>
          <a:stretch>
            <a:fillRect/>
          </a:stretch>
        </p:blipFill>
        <p:spPr>
          <a:xfrm>
            <a:off x="1001908" y="1689925"/>
            <a:ext cx="10200064" cy="478167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64" name="Google Shape;1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B2F6-D04D-4E86-AC0D-564E222B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Phases of DA Process</a:t>
            </a:r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919B4E-E0F3-8C5C-3108-F9DC3DA9DD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21981" r="4384" b="6480"/>
          <a:stretch/>
        </p:blipFill>
        <p:spPr bwMode="auto">
          <a:xfrm>
            <a:off x="2383902" y="1825625"/>
            <a:ext cx="74241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751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B2F6-D04D-4E86-AC0D-564E222B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 Data Collection</a:t>
            </a:r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4776148-8C90-F2C6-38FA-E43C8CE387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36000" y="2288918"/>
          <a:ext cx="7920000" cy="3322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{1E171933-4619-4E11-9A3F-F7608DF75F80}</a:tableStyleId>
              </a:tblPr>
              <a:tblGrid>
                <a:gridCol w="3960000">
                  <a:extLst>
                    <a:ext uri="{9D8B030D-6E8A-4147-A177-3AD203B41FA5}">
                      <a16:colId xmlns:a16="http://schemas.microsoft.com/office/drawing/2014/main" val="1637746450"/>
                    </a:ext>
                  </a:extLst>
                </a:gridCol>
                <a:gridCol w="3960000">
                  <a:extLst>
                    <a:ext uri="{9D8B030D-6E8A-4147-A177-3AD203B41FA5}">
                      <a16:colId xmlns:a16="http://schemas.microsoft.com/office/drawing/2014/main" val="4215199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KNOWINGLY</a:t>
                      </a:r>
                      <a:endParaRPr lang="en-IN" sz="2000" b="1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UNKNOWINGLY</a:t>
                      </a:r>
                      <a:endParaRPr lang="en-IN" sz="2000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132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Customer forms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Transaction records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001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Loyalty Programs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Cookies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09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Surveys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Website visits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41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Service Agreements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Social media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16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Competitions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Keyword trackers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110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523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Data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49</a:t>
            </a:fld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705" y="1504753"/>
            <a:ext cx="9038590" cy="4870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Where does it sit?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1566" y="1"/>
            <a:ext cx="77404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Data Frames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50</a:t>
            </a:fld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915" y="1274445"/>
            <a:ext cx="9995535" cy="50819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Real application data usually contain errors and noise</a:t>
            </a:r>
          </a:p>
          <a:p>
            <a:r>
              <a:rPr lang="en-IN"/>
              <a:t>Data without pre-processing: cause incorrect data analysis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Errors /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Individual data with large deviations from normal</a:t>
            </a:r>
          </a:p>
          <a:p>
            <a:r>
              <a:rPr lang="en-US" err="1"/>
              <a:t>Eg</a:t>
            </a:r>
            <a:r>
              <a:rPr lang="en-US"/>
              <a:t> of outliers:</a:t>
            </a:r>
          </a:p>
          <a:p>
            <a:pPr lvl="1"/>
            <a:r>
              <a:rPr lang="en-US"/>
              <a:t>Individual measurement error</a:t>
            </a:r>
          </a:p>
          <a:p>
            <a:pPr lvl="1"/>
            <a:r>
              <a:rPr lang="en-US"/>
              <a:t>Packet losses in data transmission</a:t>
            </a:r>
          </a:p>
          <a:p>
            <a:pPr lvl="1"/>
            <a:r>
              <a:rPr lang="en-US"/>
              <a:t>Storing data in wrong field</a:t>
            </a:r>
          </a:p>
          <a:p>
            <a:pPr lvl="1"/>
            <a:r>
              <a:rPr lang="en-US"/>
              <a:t>Typos, especially wrong position of decimal point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Errors /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38930" cy="4351338"/>
          </a:xfrm>
        </p:spPr>
        <p:txBody>
          <a:bodyPr>
            <a:normAutofit/>
          </a:bodyPr>
          <a:lstStyle/>
          <a:p>
            <a:r>
              <a:rPr lang="en-US" err="1"/>
              <a:t>Eg</a:t>
            </a:r>
            <a:r>
              <a:rPr lang="en-US"/>
              <a:t> of outliers:</a:t>
            </a:r>
          </a:p>
          <a:p>
            <a:pPr lvl="1"/>
            <a:r>
              <a:rPr lang="en-US"/>
              <a:t>Data exchanged between systems using different meanings: </a:t>
            </a:r>
          </a:p>
          <a:p>
            <a:pPr marL="914400" lvl="2" indent="0">
              <a:buNone/>
            </a:pPr>
            <a:r>
              <a:rPr lang="en-US"/>
              <a:t>18 Euros → 1800 Euros</a:t>
            </a:r>
          </a:p>
          <a:p>
            <a:pPr lvl="1"/>
            <a:r>
              <a:rPr lang="en-US"/>
              <a:t>use of wrong formulas for the computation of derived data</a:t>
            </a:r>
          </a:p>
          <a:p>
            <a:pPr lvl="1"/>
            <a:r>
              <a:rPr lang="en-US"/>
              <a:t>measurement errors caused by wrong calibration, wrong scaling, or sensor drift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05" y="1122680"/>
            <a:ext cx="3564890" cy="47974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 handling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/>
                  <a:t>Invalidity List: indices of invalid data is stored in a list (being checked)</a:t>
                </a:r>
              </a:p>
              <a:p>
                <a:r>
                  <a:rPr lang="en-IN"/>
                  <a:t>Invalidity value replacement: with “</a:t>
                </a:r>
                <a:r>
                  <a:rPr lang="en-IN" b="1" i="1" err="1"/>
                  <a:t>NaN</a:t>
                </a:r>
                <a:r>
                  <a:rPr lang="en-IN"/>
                  <a:t> (not a number)”</a:t>
                </a:r>
              </a:p>
              <a:p>
                <a:r>
                  <a:rPr lang="en-IN"/>
                  <a:t>Outlier removal: complete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/>
                  <a:t> is removed from the dataset</a:t>
                </a:r>
              </a:p>
              <a:p>
                <a:r>
                  <a:rPr lang="en-IN"/>
                  <a:t>Correction or estimation of the invalid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/>
                  <a:t>Filtering of series data typically change values of all data</a:t>
                </a:r>
              </a:p>
              <a:p>
                <a:r>
                  <a:rPr lang="en-IN"/>
                  <a:t>Goal: remove </a:t>
                </a:r>
                <a:r>
                  <a:rPr lang="en-IN" b="1" i="1"/>
                  <a:t>outliers</a:t>
                </a:r>
                <a:r>
                  <a:rPr lang="en-IN"/>
                  <a:t> and </a:t>
                </a:r>
                <a:r>
                  <a:rPr lang="en-IN" b="1" i="1"/>
                  <a:t>noise</a:t>
                </a:r>
              </a:p>
              <a:p>
                <a:r>
                  <a:rPr lang="en-IN"/>
                  <a:t>Widely used class of filters:</a:t>
                </a:r>
              </a:p>
              <a:p>
                <a:pPr marL="0" indent="0" algn="ctr">
                  <a:buNone/>
                </a:pPr>
                <a:r>
                  <a:rPr lang="en-IN"/>
                  <a:t>“</a:t>
                </a:r>
                <a:r>
                  <a:rPr lang="en-IN" b="1" i="1"/>
                  <a:t>statistical measures over moving windows</a:t>
                </a:r>
                <a:r>
                  <a:rPr lang="en-IN"/>
                  <a:t>”</a:t>
                </a:r>
              </a:p>
              <a:p>
                <a:r>
                  <a:rPr lang="en-IN"/>
                  <a:t>Filter Input: invalid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/>
                  <a:t>                      </a:t>
                </a:r>
              </a:p>
              <a:p>
                <a:r>
                  <a:rPr lang="en-IN"/>
                  <a:t>Filter Output: corrected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IN" b="1"/>
              </a:p>
              <a:p>
                <a:r>
                  <a:rPr lang="en-IN"/>
                  <a:t>Procedure: all values in </a:t>
                </a:r>
                <a:r>
                  <a:rPr lang="en-US"/>
                  <a:t>a local window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i="1"/>
                  <a:t> </a:t>
                </a:r>
                <a:r>
                  <a:rPr lang="en-US"/>
                  <a:t>are considered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/>
                  <a:t> is the value of a </a:t>
                </a:r>
                <a:r>
                  <a:rPr lang="en-IN"/>
                  <a:t>statistical measure of the data in the window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Mean Vs Median Filter on noisy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/>
          </a:p>
          <a:p>
            <a:endParaRPr lang="en-IN"/>
          </a:p>
          <a:p>
            <a:r>
              <a:rPr lang="en-IN"/>
              <a:t>                                                                                     Mean (q=21 &amp; 201)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r>
              <a:rPr lang="en-IN"/>
              <a:t>Median (q=21 &amp; 201)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69" y="1825625"/>
            <a:ext cx="7210579" cy="2413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58" y="4069402"/>
            <a:ext cx="7210579" cy="242347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IN"/>
                  <a:t>Different features have different ranges and different units of measurement (age, height, temperature)</a:t>
                </a:r>
              </a:p>
              <a:p>
                <a:r>
                  <a:rPr lang="en-IN"/>
                  <a:t>STANDARDIZATION: </a:t>
                </a:r>
                <a:r>
                  <a:rPr lang="en-US"/>
                  <a:t>transform the feature data to similar data ranges</a:t>
                </a:r>
                <a:endParaRPr lang="en-IN"/>
              </a:p>
              <a:p>
                <a:r>
                  <a:rPr lang="en-IN"/>
                  <a:t>Standardization methods</a:t>
                </a:r>
              </a:p>
              <a:p>
                <a:pPr lvl="1"/>
                <a:r>
                  <a:rPr lang="en-IN"/>
                  <a:t>Hypercube standardization (for uniformly distributed features) </a:t>
                </a:r>
                <a:endParaRPr lang="en-IN" i="1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-</a:t>
                </a:r>
                <a:r>
                  <a:rPr lang="en-IN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/>
                  <a:t>-standardization (Gaussian distribution data) </a:t>
                </a:r>
                <a:endParaRPr lang="en-IN" i="1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/>
              </a:p>
              <a:p>
                <a:pPr marL="0" indent="0">
                  <a:buNone/>
                </a:pPr>
                <a:endParaRPr lang="en-IN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Glimpse of Analytics</a:t>
            </a:r>
            <a:endParaRPr b="1"/>
          </a:p>
        </p:txBody>
      </p:sp>
      <p:pic>
        <p:nvPicPr>
          <p:cNvPr id="179" name="Google Shape;179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29419" y="1690688"/>
            <a:ext cx="11333162" cy="48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5216" y="1713508"/>
            <a:ext cx="5453535" cy="47793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 Learning Tools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Artificial Neural Network (ANN)</a:t>
            </a:r>
            <a:endParaRPr/>
          </a:p>
        </p:txBody>
      </p:sp>
      <p:pic>
        <p:nvPicPr>
          <p:cNvPr id="99" name="Google Shape;99;p19" descr="1 Gh5PS4R_A5drl5ebd_gNrg@2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6435" y="2181100"/>
            <a:ext cx="5979116" cy="391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Unsupervised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28625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71" y="1811303"/>
            <a:ext cx="4305300" cy="37433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124450" y="3678237"/>
            <a:ext cx="1715621" cy="4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88907" y="3190068"/>
            <a:ext cx="1507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/>
              <a:t>Clustering</a:t>
            </a:r>
            <a:endParaRPr lang="en-I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Comes under supervised learning</a:t>
            </a:r>
          </a:p>
          <a:p>
            <a:r>
              <a:rPr lang="en-US"/>
              <a:t>Considers data of objects that are assigned to </a:t>
            </a:r>
            <a:r>
              <a:rPr lang="en-US" b="1" i="1"/>
              <a:t>n</a:t>
            </a:r>
            <a:r>
              <a:rPr lang="en-US"/>
              <a:t> classes</a:t>
            </a:r>
          </a:p>
          <a:p>
            <a:r>
              <a:rPr lang="en-US"/>
              <a:t>Types of classifiers:</a:t>
            </a:r>
          </a:p>
          <a:p>
            <a:pPr lvl="1"/>
            <a:r>
              <a:rPr lang="en-US"/>
              <a:t>Naïve Bayes</a:t>
            </a:r>
          </a:p>
          <a:p>
            <a:pPr lvl="1"/>
            <a:r>
              <a:rPr lang="en-US"/>
              <a:t>Linear Discriminant Analysis</a:t>
            </a:r>
          </a:p>
          <a:p>
            <a:pPr lvl="1"/>
            <a:r>
              <a:rPr lang="en-US"/>
              <a:t>Support Vector Machine</a:t>
            </a:r>
          </a:p>
          <a:p>
            <a:pPr lvl="1"/>
            <a:r>
              <a:rPr lang="en-US"/>
              <a:t>Nearest Neighbor</a:t>
            </a:r>
          </a:p>
          <a:p>
            <a:pPr lvl="1"/>
            <a:r>
              <a:rPr lang="en-US"/>
              <a:t>Learning Vector Quantization</a:t>
            </a:r>
          </a:p>
          <a:p>
            <a:pPr lvl="1"/>
            <a:r>
              <a:rPr lang="en-US"/>
              <a:t>Decision Trees</a:t>
            </a:r>
          </a:p>
          <a:p>
            <a:endParaRPr lang="en-I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Classification: Supervised Learning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18" y="1690688"/>
            <a:ext cx="7799363" cy="4651115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Labelled feature data set: tuples of feature data and class assignment</a:t>
            </a:r>
          </a:p>
          <a:p>
            <a:r>
              <a:rPr lang="en-IN"/>
              <a:t>Classifier design: process of constructing a classifier</a:t>
            </a:r>
          </a:p>
          <a:p>
            <a:r>
              <a:rPr lang="en-IN"/>
              <a:t>Classifier function: Takes </a:t>
            </a:r>
            <a:r>
              <a:rPr lang="en-US" altLang="en-IN"/>
              <a:t>un-</a:t>
            </a:r>
            <a:r>
              <a:rPr lang="en-IN"/>
              <a:t>labelled feature data set as input and yields a class as output</a:t>
            </a:r>
          </a:p>
          <a:p>
            <a:r>
              <a:rPr lang="en-IN"/>
              <a:t>Training set: part of the dataset used to train the model</a:t>
            </a:r>
          </a:p>
          <a:p>
            <a:r>
              <a:rPr lang="en-IN"/>
              <a:t>Testing set: part of the dataset used to evaluate the model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Decision Tree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Decision based on hierarchical examination</a:t>
            </a:r>
          </a:p>
          <a:p>
            <a:r>
              <a:rPr lang="en-IN" err="1"/>
              <a:t>Eg</a:t>
            </a:r>
            <a:r>
              <a:rPr lang="en-IN"/>
              <a:t>: Medical diagnosis</a:t>
            </a:r>
          </a:p>
          <a:p>
            <a:r>
              <a:rPr lang="en-IN"/>
              <a:t>Initial examination: Temperature, BP and Weight is taken first</a:t>
            </a:r>
          </a:p>
          <a:p>
            <a:r>
              <a:rPr lang="en-IN"/>
              <a:t>Next level: Blood, urine, etc tests</a:t>
            </a:r>
          </a:p>
          <a:p>
            <a:r>
              <a:rPr lang="en-IN" b="1" i="1"/>
              <a:t>Information gain</a:t>
            </a:r>
            <a:r>
              <a:rPr lang="en-IN"/>
              <a:t> yielded in each step</a:t>
            </a:r>
          </a:p>
          <a:p>
            <a:endParaRPr lang="en-I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Decision Tree example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2411897" y="2276371"/>
            <a:ext cx="1961322" cy="997088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1 BHK or smaller</a:t>
            </a:r>
          </a:p>
        </p:txBody>
      </p:sp>
      <p:cxnSp>
        <p:nvCxnSpPr>
          <p:cNvPr id="6" name="Straight Arrow Connector 5"/>
          <p:cNvCxnSpPr>
            <a:stCxn id="4" idx="2"/>
            <a:endCxn id="7" idx="0"/>
          </p:cNvCxnSpPr>
          <p:nvPr/>
        </p:nvCxnSpPr>
        <p:spPr>
          <a:xfrm flipH="1">
            <a:off x="2176665" y="3273459"/>
            <a:ext cx="1215893" cy="108982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/>
          <p:cNvSpPr/>
          <p:nvPr/>
        </p:nvSpPr>
        <p:spPr>
          <a:xfrm>
            <a:off x="1196004" y="4363282"/>
            <a:ext cx="1961322" cy="997088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Rent: 10K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3667541" y="4363282"/>
            <a:ext cx="1961322" cy="997088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Rent: 14K</a:t>
            </a:r>
          </a:p>
        </p:txBody>
      </p:sp>
      <p:cxnSp>
        <p:nvCxnSpPr>
          <p:cNvPr id="10" name="Straight Arrow Connector 9"/>
          <p:cNvCxnSpPr>
            <a:stCxn id="4" idx="2"/>
            <a:endCxn id="8" idx="0"/>
          </p:cNvCxnSpPr>
          <p:nvPr/>
        </p:nvCxnSpPr>
        <p:spPr>
          <a:xfrm>
            <a:off x="3392558" y="3273459"/>
            <a:ext cx="1255644" cy="108982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9824235">
            <a:off x="2100471" y="3539539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 rot="1717068">
            <a:off x="4178456" y="3568566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7785659" y="2243243"/>
            <a:ext cx="1961322" cy="997088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1 BHK or smaller</a:t>
            </a:r>
          </a:p>
        </p:txBody>
      </p:sp>
      <p:cxnSp>
        <p:nvCxnSpPr>
          <p:cNvPr id="30" name="Straight Arrow Connector 29"/>
          <p:cNvCxnSpPr>
            <a:stCxn id="29" idx="2"/>
            <a:endCxn id="31" idx="0"/>
          </p:cNvCxnSpPr>
          <p:nvPr/>
        </p:nvCxnSpPr>
        <p:spPr>
          <a:xfrm flipH="1">
            <a:off x="7431159" y="3240331"/>
            <a:ext cx="1335161" cy="108982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6450498" y="4330154"/>
            <a:ext cx="1961322" cy="997088"/>
          </a:xfrm>
          <a:prstGeom prst="roundRect">
            <a:avLst/>
          </a:prstGeom>
          <a:ln w="571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Rent: 14K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9180446" y="4330154"/>
            <a:ext cx="1961322" cy="997088"/>
          </a:xfrm>
          <a:prstGeom prst="roundRect">
            <a:avLst/>
          </a:prstGeom>
          <a:ln w="571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Rent: 12K</a:t>
            </a:r>
          </a:p>
        </p:txBody>
      </p:sp>
      <p:cxnSp>
        <p:nvCxnSpPr>
          <p:cNvPr id="33" name="Straight Arrow Connector 32"/>
          <p:cNvCxnSpPr>
            <a:stCxn id="29" idx="2"/>
            <a:endCxn id="32" idx="0"/>
          </p:cNvCxnSpPr>
          <p:nvPr/>
        </p:nvCxnSpPr>
        <p:spPr>
          <a:xfrm>
            <a:off x="8766320" y="3240331"/>
            <a:ext cx="1394787" cy="108982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9824235">
            <a:off x="7474233" y="3506411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35" name="TextBox 34"/>
          <p:cNvSpPr txBox="1"/>
          <p:nvPr/>
        </p:nvSpPr>
        <p:spPr>
          <a:xfrm rot="1717068">
            <a:off x="9552218" y="3535438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Decision Tree example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71277" y="1700200"/>
            <a:ext cx="1537252" cy="662388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1 BHK or smaller</a:t>
            </a:r>
          </a:p>
        </p:txBody>
      </p:sp>
      <p:cxnSp>
        <p:nvCxnSpPr>
          <p:cNvPr id="6" name="Straight Arrow Connector 5"/>
          <p:cNvCxnSpPr>
            <a:stCxn id="4" idx="2"/>
            <a:endCxn id="7" idx="0"/>
          </p:cNvCxnSpPr>
          <p:nvPr/>
        </p:nvCxnSpPr>
        <p:spPr>
          <a:xfrm flipH="1">
            <a:off x="4449396" y="2362588"/>
            <a:ext cx="1690507" cy="68217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/>
          <p:cNvSpPr/>
          <p:nvPr/>
        </p:nvSpPr>
        <p:spPr>
          <a:xfrm>
            <a:off x="3670854" y="3044766"/>
            <a:ext cx="1557083" cy="455406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M</a:t>
            </a:r>
            <a:r>
              <a:rPr lang="en-IN" b="1" err="1"/>
              <a:t>etro</a:t>
            </a:r>
            <a:r>
              <a:rPr lang="en-IN" b="1"/>
              <a:t> city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719409" y="3029569"/>
            <a:ext cx="1394787" cy="470603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cxnSp>
        <p:nvCxnSpPr>
          <p:cNvPr id="10" name="Straight Arrow Connector 9"/>
          <p:cNvCxnSpPr>
            <a:stCxn id="4" idx="2"/>
            <a:endCxn id="8" idx="0"/>
          </p:cNvCxnSpPr>
          <p:nvPr/>
        </p:nvCxnSpPr>
        <p:spPr>
          <a:xfrm>
            <a:off x="6139903" y="2362588"/>
            <a:ext cx="2276900" cy="666981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9824235">
            <a:off x="4827980" y="2434145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 rot="1717068">
            <a:off x="7069915" y="2422098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  <p:cxnSp>
        <p:nvCxnSpPr>
          <p:cNvPr id="36" name="Straight Arrow Connector 35"/>
          <p:cNvCxnSpPr>
            <a:stCxn id="7" idx="2"/>
            <a:endCxn id="40" idx="0"/>
          </p:cNvCxnSpPr>
          <p:nvPr/>
        </p:nvCxnSpPr>
        <p:spPr>
          <a:xfrm flipH="1">
            <a:off x="3197080" y="3500172"/>
            <a:ext cx="1252316" cy="896267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1" idx="0"/>
          </p:cNvCxnSpPr>
          <p:nvPr/>
        </p:nvCxnSpPr>
        <p:spPr>
          <a:xfrm>
            <a:off x="4449395" y="3500172"/>
            <a:ext cx="1181112" cy="896267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19824235">
            <a:off x="3469627" y="3593709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39" name="TextBox 38"/>
          <p:cNvSpPr txBox="1"/>
          <p:nvPr/>
        </p:nvSpPr>
        <p:spPr>
          <a:xfrm rot="1717068">
            <a:off x="4903175" y="3647922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2499686" y="4396439"/>
            <a:ext cx="1394787" cy="470603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Furnished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4933113" y="4396439"/>
            <a:ext cx="1394787" cy="470603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210416" y="3502884"/>
            <a:ext cx="1252316" cy="896267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62731" y="3502884"/>
            <a:ext cx="1181112" cy="896267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19824235">
            <a:off x="3482963" y="3596421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46" name="TextBox 45"/>
          <p:cNvSpPr txBox="1"/>
          <p:nvPr/>
        </p:nvSpPr>
        <p:spPr>
          <a:xfrm rot="1717068">
            <a:off x="4916511" y="3650634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  <p:cxnSp>
        <p:nvCxnSpPr>
          <p:cNvPr id="47" name="Straight Arrow Connector 46"/>
          <p:cNvCxnSpPr>
            <a:stCxn id="40" idx="2"/>
            <a:endCxn id="55" idx="0"/>
          </p:cNvCxnSpPr>
          <p:nvPr/>
        </p:nvCxnSpPr>
        <p:spPr>
          <a:xfrm flipH="1">
            <a:off x="2310845" y="4867042"/>
            <a:ext cx="886235" cy="96454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0" idx="2"/>
            <a:endCxn id="56" idx="0"/>
          </p:cNvCxnSpPr>
          <p:nvPr/>
        </p:nvCxnSpPr>
        <p:spPr>
          <a:xfrm>
            <a:off x="3197080" y="4867042"/>
            <a:ext cx="1038640" cy="954237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19824235">
            <a:off x="2363156" y="5074041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50" name="TextBox 49"/>
          <p:cNvSpPr txBox="1"/>
          <p:nvPr/>
        </p:nvSpPr>
        <p:spPr>
          <a:xfrm rot="1717068">
            <a:off x="3544915" y="5048739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  <p:sp>
        <p:nvSpPr>
          <p:cNvPr id="55" name="Rectangle: Rounded Corners 54"/>
          <p:cNvSpPr/>
          <p:nvPr/>
        </p:nvSpPr>
        <p:spPr>
          <a:xfrm>
            <a:off x="1613451" y="5831590"/>
            <a:ext cx="1394787" cy="470603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14K</a:t>
            </a:r>
          </a:p>
        </p:txBody>
      </p:sp>
      <p:sp>
        <p:nvSpPr>
          <p:cNvPr id="56" name="Rectangle: Rounded Corners 55"/>
          <p:cNvSpPr/>
          <p:nvPr/>
        </p:nvSpPr>
        <p:spPr>
          <a:xfrm>
            <a:off x="3538326" y="5821279"/>
            <a:ext cx="1394787" cy="470603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10K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11" y="643466"/>
            <a:ext cx="1008337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Nearest Neighbour Classifier (</a:t>
            </a:r>
            <a:r>
              <a:rPr lang="en-US" altLang="en-IN"/>
              <a:t>k-</a:t>
            </a:r>
            <a:r>
              <a:rPr lang="en-IN"/>
              <a:t>NN) </a:t>
            </a:r>
            <a:r>
              <a:rPr lang="en-US" altLang="en-IN" b="1" i="1"/>
              <a:t>k=3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390" y="1564640"/>
            <a:ext cx="10015220" cy="472186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Nearest Neighbour Classifier (</a:t>
            </a:r>
            <a:r>
              <a:rPr lang="en-US" altLang="en-IN"/>
              <a:t>k-</a:t>
            </a:r>
            <a:r>
              <a:rPr lang="en-IN"/>
              <a:t>NN)</a:t>
            </a:r>
          </a:p>
        </p:txBody>
      </p:sp>
      <p:pic>
        <p:nvPicPr>
          <p:cNvPr id="6" name="Content Placeholder 5" descr="0-jqxx3-dJqFjXD6FA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810" y="1448435"/>
            <a:ext cx="6596380" cy="4932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 Learning Tools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Convolutional Neural Network (CNN)</a:t>
            </a:r>
            <a:endParaRPr/>
          </a:p>
        </p:txBody>
      </p:sp>
      <p:pic>
        <p:nvPicPr>
          <p:cNvPr id="106" name="Google Shape;106;p20" descr="59954intro to CN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0421" y="2219114"/>
            <a:ext cx="8012007" cy="39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SVM: 2D Hyperplane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02" y="1912079"/>
            <a:ext cx="5552795" cy="3968217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SVM: Pick the right hyperplane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63" y="1901703"/>
            <a:ext cx="5493074" cy="3880118"/>
          </a:xfr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SVM: Pick the right hyperplane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71" y="1690688"/>
            <a:ext cx="6000457" cy="4286041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/>
              <a:t>SVM: Pick the right hyperplane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842"/>
            <a:ext cx="4495800" cy="3886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09" y="1948991"/>
            <a:ext cx="4143375" cy="353377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6" idx="3"/>
            <a:endCxn id="9" idx="1"/>
          </p:cNvCxnSpPr>
          <p:nvPr/>
        </p:nvCxnSpPr>
        <p:spPr>
          <a:xfrm>
            <a:off x="5334000" y="3711942"/>
            <a:ext cx="1770409" cy="3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32670" y="3188507"/>
                <a:ext cx="1373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670" y="3188507"/>
                <a:ext cx="1373068" cy="307777"/>
              </a:xfrm>
              <a:prstGeom prst="rect">
                <a:avLst/>
              </a:prstGeom>
              <a:blipFill>
                <a:blip r:embed="rId4"/>
                <a:stretch>
                  <a:fillRect l="-1835" r="-91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Classifier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err="1"/>
              <a:t>Eg</a:t>
            </a:r>
            <a:r>
              <a:rPr lang="en-IN"/>
              <a:t>: Ideal classifier classifies all ‘sick’ patients as ‘sick’ and all healthy patients as ‘healthy’</a:t>
            </a:r>
          </a:p>
          <a:p>
            <a:r>
              <a:rPr lang="en-IN"/>
              <a:t>Four types of classifications</a:t>
            </a:r>
          </a:p>
          <a:p>
            <a:pPr lvl="1"/>
            <a:r>
              <a:rPr lang="en-IN"/>
              <a:t>TP: True positive (‘sick’ patient classified as ‘sick’)</a:t>
            </a:r>
          </a:p>
          <a:p>
            <a:pPr lvl="1"/>
            <a:r>
              <a:rPr lang="en-IN"/>
              <a:t>TN: True negative (‘healthy’ patient classified as ‘healthy’)</a:t>
            </a:r>
          </a:p>
          <a:p>
            <a:pPr lvl="1"/>
            <a:r>
              <a:rPr lang="en-IN"/>
              <a:t>FP: False positive (‘healthy’ patient classified as ‘sick’) – </a:t>
            </a:r>
            <a:r>
              <a:rPr lang="en-IN" b="1"/>
              <a:t>Type 1 error</a:t>
            </a:r>
          </a:p>
          <a:p>
            <a:pPr lvl="1"/>
            <a:r>
              <a:rPr lang="en-IN"/>
              <a:t>FN: False negative (‘sick’ patient classified as ‘healthy’) – </a:t>
            </a:r>
            <a:r>
              <a:rPr lang="en-IN" b="1"/>
              <a:t>Type 2 error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Metrics: Cross Validation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Validate statistical models generated from data</a:t>
                </a:r>
              </a:p>
              <a:p>
                <a:r>
                  <a:rPr lang="en-US"/>
                  <a:t>It is done to avoid overfitting</a:t>
                </a:r>
              </a:p>
              <a:p>
                <a:r>
                  <a:rPr lang="en-IN"/>
                  <a:t>Partition the available input-output data set a training data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/>
                  <a:t>) and a disjoint validation data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IN"/>
                  <a:t>)</a:t>
                </a:r>
              </a:p>
              <a:p>
                <a:r>
                  <a:rPr lang="en-IN"/>
                  <a:t>Training data are used </a:t>
                </a:r>
                <a:r>
                  <a:rPr lang="en-US"/>
                  <a:t>to build (train) a model, and the validation data are used to validate this trained </a:t>
                </a:r>
                <a:r>
                  <a:rPr lang="en-IN"/>
                  <a:t>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/>
              <a:t>Classification: Training &amp; Testing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838200" y="1825625"/>
            <a:ext cx="1745975" cy="4351338"/>
          </a:xfrm>
          <a:prstGeom prst="roundRect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Labelled</a:t>
            </a:r>
          </a:p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99181" y="1838877"/>
            <a:ext cx="1745975" cy="2693366"/>
          </a:xfrm>
          <a:prstGeom prst="roundRect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set</a:t>
            </a:r>
            <a:endParaRPr lang="en-US" altLang="en-I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3372680" y="4979571"/>
            <a:ext cx="1745975" cy="1180893"/>
          </a:xfrm>
          <a:prstGeom prst="roundRect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</a:t>
            </a:r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set</a:t>
            </a:r>
            <a:endParaRPr lang="en-US" altLang="en-I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 flipV="1">
            <a:off x="2584175" y="3185560"/>
            <a:ext cx="815006" cy="8157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2584175" y="4001294"/>
            <a:ext cx="788505" cy="1568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45697" y="2442387"/>
            <a:ext cx="2252870" cy="1487418"/>
          </a:xfrm>
          <a:prstGeom prst="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Algorithm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8947" y="4823791"/>
            <a:ext cx="2252870" cy="1487418"/>
          </a:xfrm>
          <a:prstGeom prst="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Model</a:t>
            </a:r>
          </a:p>
        </p:txBody>
      </p:sp>
      <p:cxnSp>
        <p:nvCxnSpPr>
          <p:cNvPr id="14" name="Straight Arrow Connector 13"/>
          <p:cNvCxnSpPr>
            <a:stCxn id="5" idx="3"/>
            <a:endCxn id="12" idx="1"/>
          </p:cNvCxnSpPr>
          <p:nvPr/>
        </p:nvCxnSpPr>
        <p:spPr>
          <a:xfrm>
            <a:off x="5145156" y="3185560"/>
            <a:ext cx="1000541" cy="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3" idx="1"/>
          </p:cNvCxnSpPr>
          <p:nvPr/>
        </p:nvCxnSpPr>
        <p:spPr>
          <a:xfrm flipV="1">
            <a:off x="5118655" y="5567500"/>
            <a:ext cx="1040292" cy="25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3" idx="0"/>
          </p:cNvCxnSpPr>
          <p:nvPr/>
        </p:nvCxnSpPr>
        <p:spPr>
          <a:xfrm>
            <a:off x="7272132" y="3929805"/>
            <a:ext cx="13250" cy="8939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3"/>
            <a:endCxn id="34" idx="2"/>
          </p:cNvCxnSpPr>
          <p:nvPr/>
        </p:nvCxnSpPr>
        <p:spPr>
          <a:xfrm>
            <a:off x="8411817" y="5567500"/>
            <a:ext cx="7023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9114183" y="5124346"/>
            <a:ext cx="2252868" cy="886308"/>
          </a:xfrm>
          <a:prstGeom prst="ellips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Evaluation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3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0728"/>
            <a:ext cx="10521638" cy="4458321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84DFB3-506F-D826-4DFC-5BD2786579DB}"/>
              </a:ext>
            </a:extLst>
          </p:cNvPr>
          <p:cNvSpPr/>
          <p:nvPr/>
        </p:nvSpPr>
        <p:spPr>
          <a:xfrm>
            <a:off x="8729221" y="2929379"/>
            <a:ext cx="2158738" cy="9992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Model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correlation, the two variables are treated as equal</a:t>
            </a:r>
          </a:p>
          <a:p>
            <a:r>
              <a:rPr lang="en-US"/>
              <a:t>In regression, one variable is considered </a:t>
            </a:r>
            <a:r>
              <a:rPr lang="en-US" b="1"/>
              <a:t>independent</a:t>
            </a:r>
            <a:r>
              <a:rPr lang="en-US"/>
              <a:t> (=predictor) variable (X) and the other the </a:t>
            </a:r>
            <a:r>
              <a:rPr lang="en-US" b="1"/>
              <a:t>dependent</a:t>
            </a:r>
            <a:r>
              <a:rPr lang="en-US"/>
              <a:t> (=outcome) variable Y</a:t>
            </a:r>
          </a:p>
          <a:p>
            <a:r>
              <a:rPr lang="en-US"/>
              <a:t>Used Mainly for Prediction &amp; Estimation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-1VEpqo1nbnC0iia-R8l-oA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430" y="198755"/>
            <a:ext cx="8613140" cy="64598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 Learning Tools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Recurrent Neural Network (RNN)</a:t>
            </a:r>
            <a:endParaRPr/>
          </a:p>
        </p:txBody>
      </p:sp>
      <p:pic>
        <p:nvPicPr>
          <p:cNvPr id="113" name="Google Shape;113;p21" descr="Recurrent_Neural_Network_508b372642"/>
          <p:cNvPicPr preferRelativeResize="0"/>
          <p:nvPr/>
        </p:nvPicPr>
        <p:blipFill rotWithShape="1">
          <a:blip r:embed="rId3">
            <a:alphaModFix/>
          </a:blip>
          <a:srcRect t="18911" b="7930"/>
          <a:stretch/>
        </p:blipFill>
        <p:spPr>
          <a:xfrm>
            <a:off x="3502661" y="2309707"/>
            <a:ext cx="5187527" cy="3795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Types of regression models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26407" r="-196" b="12827"/>
          <a:stretch>
            <a:fillRect/>
          </a:stretch>
        </p:blipFill>
        <p:spPr>
          <a:xfrm>
            <a:off x="838200" y="1690688"/>
            <a:ext cx="10515600" cy="4792494"/>
          </a:xfr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“Linear”?</a:t>
            </a:r>
          </a:p>
        </p:txBody>
      </p:sp>
      <p:sp>
        <p:nvSpPr>
          <p:cNvPr id="972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/>
              <a:t>Linear regression assumes that the relationship between X and Y is linear</a:t>
            </a:r>
          </a:p>
          <a:p>
            <a:r>
              <a:rPr lang="en-US"/>
              <a:t>Uses equation of a </a:t>
            </a:r>
            <a:r>
              <a:rPr lang="en-US" b="1"/>
              <a:t>line</a:t>
            </a:r>
            <a:r>
              <a:rPr lang="en-US"/>
              <a:t> to set up relationship</a:t>
            </a:r>
            <a:endParaRPr lang="en-US" altLang="en-US"/>
          </a:p>
          <a:p>
            <a:r>
              <a:rPr lang="en-US" altLang="en-US" i="1"/>
              <a:t>Y=</a:t>
            </a:r>
            <a:r>
              <a:rPr lang="en-US" altLang="en-US" i="1" err="1"/>
              <a:t>mX</a:t>
            </a:r>
            <a:r>
              <a:rPr lang="en-US" altLang="en-US" i="1"/>
              <a:t> + C?</a:t>
            </a:r>
          </a:p>
          <a:p>
            <a:r>
              <a:rPr lang="en-US" altLang="en-US"/>
              <a:t>If you know something about X,</a:t>
            </a:r>
          </a:p>
          <a:p>
            <a:pPr marL="0" indent="0">
              <a:buNone/>
            </a:pPr>
            <a:r>
              <a:rPr lang="en-US" altLang="en-US"/>
              <a:t>you predict something about Y</a:t>
            </a:r>
            <a:endParaRPr lang="en-US" altLang="en-US" i="1"/>
          </a:p>
        </p:txBody>
      </p:sp>
      <p:grpSp>
        <p:nvGrpSpPr>
          <p:cNvPr id="972804" name="Group 4"/>
          <p:cNvGrpSpPr/>
          <p:nvPr/>
        </p:nvGrpSpPr>
        <p:grpSpPr bwMode="auto">
          <a:xfrm>
            <a:off x="6972302" y="2879033"/>
            <a:ext cx="4343400" cy="3814763"/>
            <a:chOff x="1776" y="1461"/>
            <a:chExt cx="2736" cy="2403"/>
          </a:xfrm>
        </p:grpSpPr>
        <p:sp>
          <p:nvSpPr>
            <p:cNvPr id="972805" name="Line 5"/>
            <p:cNvSpPr>
              <a:spLocks noChangeShapeType="1"/>
            </p:cNvSpPr>
            <p:nvPr/>
          </p:nvSpPr>
          <p:spPr bwMode="auto">
            <a:xfrm>
              <a:off x="3072" y="1800"/>
              <a:ext cx="0" cy="20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IN"/>
                <a:t> Y axis</a:t>
              </a:r>
            </a:p>
          </p:txBody>
        </p:sp>
        <p:sp>
          <p:nvSpPr>
            <p:cNvPr id="972806" name="Line 6"/>
            <p:cNvSpPr>
              <a:spLocks noChangeShapeType="1"/>
            </p:cNvSpPr>
            <p:nvPr/>
          </p:nvSpPr>
          <p:spPr bwMode="auto">
            <a:xfrm>
              <a:off x="1776" y="283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IN"/>
                <a:t>X axis</a:t>
              </a:r>
            </a:p>
          </p:txBody>
        </p:sp>
        <p:sp>
          <p:nvSpPr>
            <p:cNvPr id="972807" name="Line 7"/>
            <p:cNvSpPr>
              <a:spLocks noChangeShapeType="1"/>
            </p:cNvSpPr>
            <p:nvPr/>
          </p:nvSpPr>
          <p:spPr bwMode="auto">
            <a:xfrm flipV="1">
              <a:off x="2448" y="1461"/>
              <a:ext cx="1920" cy="1632"/>
            </a:xfrm>
            <a:prstGeom prst="line">
              <a:avLst/>
            </a:prstGeom>
            <a:noFill/>
            <a:ln w="12700">
              <a:solidFill>
                <a:srgbClr val="3333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72808" name="Group 8"/>
          <p:cNvGrpSpPr/>
          <p:nvPr/>
        </p:nvGrpSpPr>
        <p:grpSpPr bwMode="auto">
          <a:xfrm>
            <a:off x="6372640" y="4315136"/>
            <a:ext cx="2971800" cy="533400"/>
            <a:chOff x="1392" y="3168"/>
            <a:chExt cx="1872" cy="336"/>
          </a:xfrm>
        </p:grpSpPr>
        <p:sp>
          <p:nvSpPr>
            <p:cNvPr id="972809" name="Oval 9"/>
            <p:cNvSpPr>
              <a:spLocks noChangeArrowheads="1"/>
            </p:cNvSpPr>
            <p:nvPr/>
          </p:nvSpPr>
          <p:spPr bwMode="auto">
            <a:xfrm>
              <a:off x="2928" y="3216"/>
              <a:ext cx="336" cy="2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72810" name="Text Box 10"/>
            <p:cNvSpPr txBox="1">
              <a:spLocks noChangeArrowheads="1"/>
            </p:cNvSpPr>
            <p:nvPr/>
          </p:nvSpPr>
          <p:spPr bwMode="auto">
            <a:xfrm>
              <a:off x="1392" y="3168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i="1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972811" name="Line 11"/>
            <p:cNvSpPr>
              <a:spLocks noChangeShapeType="1"/>
            </p:cNvSpPr>
            <p:nvPr/>
          </p:nvSpPr>
          <p:spPr bwMode="auto">
            <a:xfrm>
              <a:off x="1680" y="3360"/>
              <a:ext cx="13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72812" name="Group 12"/>
          <p:cNvGrpSpPr/>
          <p:nvPr/>
        </p:nvGrpSpPr>
        <p:grpSpPr bwMode="auto">
          <a:xfrm>
            <a:off x="9602858" y="3107634"/>
            <a:ext cx="1752600" cy="1066800"/>
            <a:chOff x="3984" y="1968"/>
            <a:chExt cx="1104" cy="672"/>
          </a:xfrm>
        </p:grpSpPr>
        <p:sp>
          <p:nvSpPr>
            <p:cNvPr id="972813" name="Line 13"/>
            <p:cNvSpPr>
              <a:spLocks noChangeShapeType="1"/>
            </p:cNvSpPr>
            <p:nvPr/>
          </p:nvSpPr>
          <p:spPr bwMode="auto">
            <a:xfrm flipH="1" flipV="1">
              <a:off x="3984" y="2640"/>
              <a:ext cx="816" cy="0"/>
            </a:xfrm>
            <a:prstGeom prst="line">
              <a:avLst/>
            </a:prstGeom>
            <a:noFill/>
            <a:ln w="9525">
              <a:solidFill>
                <a:srgbClr val="FF66FF"/>
              </a:solidFill>
              <a:round/>
              <a:head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72814" name="Line 14"/>
            <p:cNvSpPr>
              <a:spLocks noChangeShapeType="1"/>
            </p:cNvSpPr>
            <p:nvPr/>
          </p:nvSpPr>
          <p:spPr bwMode="auto">
            <a:xfrm>
              <a:off x="4800" y="1968"/>
              <a:ext cx="0" cy="672"/>
            </a:xfrm>
            <a:prstGeom prst="line">
              <a:avLst/>
            </a:prstGeom>
            <a:noFill/>
            <a:ln w="9525">
              <a:solidFill>
                <a:srgbClr val="FF66FF"/>
              </a:solidFill>
              <a:round/>
              <a:head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72815" name="Text Box 15"/>
            <p:cNvSpPr txBox="1">
              <a:spLocks noChangeArrowheads="1"/>
            </p:cNvSpPr>
            <p:nvPr/>
          </p:nvSpPr>
          <p:spPr bwMode="auto">
            <a:xfrm>
              <a:off x="4512" y="2304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>
                  <a:solidFill>
                    <a:srgbClr val="FF66FF"/>
                  </a:solidFill>
                </a:rPr>
                <a:t>m</a:t>
              </a: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Estimating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Parameters in equation: </a:t>
            </a:r>
            <a:r>
              <a:rPr lang="en-US" altLang="en-US" i="1"/>
              <a:t>Y=</a:t>
            </a:r>
            <a:r>
              <a:rPr lang="en-US" altLang="en-US" i="1" err="1"/>
              <a:t>mX</a:t>
            </a:r>
            <a:r>
              <a:rPr lang="en-US" altLang="en-US" i="1"/>
              <a:t> + C</a:t>
            </a:r>
          </a:p>
          <a:p>
            <a:r>
              <a:rPr lang="en-US"/>
              <a:t>m – slope</a:t>
            </a:r>
          </a:p>
          <a:p>
            <a:r>
              <a:rPr lang="en-US"/>
              <a:t>c – intercept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egressionLin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9720"/>
            <a:ext cx="10515600" cy="62579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 flipV="1">
            <a:off x="7774305" y="3258820"/>
            <a:ext cx="13970" cy="2238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291080" y="3258820"/>
            <a:ext cx="5469255" cy="1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B80B-1939-408B-931D-DB35A0DFF973}" type="slidenum">
              <a:rPr lang="en-US" altLang="en-US"/>
              <a:t>84</a:t>
            </a:fld>
            <a:endParaRPr lang="en-US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3311525" y="3235326"/>
            <a:ext cx="5657850" cy="29114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  <a:miter lim="800000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75" name="Line 3"/>
          <p:cNvSpPr>
            <a:spLocks noChangeShapeType="1"/>
          </p:cNvSpPr>
          <p:nvPr/>
        </p:nvSpPr>
        <p:spPr bwMode="auto">
          <a:xfrm>
            <a:off x="4095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76" name="Line 4"/>
          <p:cNvSpPr>
            <a:spLocks noChangeShapeType="1"/>
          </p:cNvSpPr>
          <p:nvPr/>
        </p:nvSpPr>
        <p:spPr bwMode="auto">
          <a:xfrm>
            <a:off x="3998914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77" name="Line 5"/>
          <p:cNvSpPr>
            <a:spLocks noChangeShapeType="1"/>
          </p:cNvSpPr>
          <p:nvPr/>
        </p:nvSpPr>
        <p:spPr bwMode="auto">
          <a:xfrm>
            <a:off x="3998914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3998914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>
            <a:off x="3998914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4108451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 flipV="1">
            <a:off x="4095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 flipV="1">
            <a:off x="4841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 flipV="1">
            <a:off x="5581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 flipV="1">
            <a:off x="6326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5" name="Line 13"/>
          <p:cNvSpPr>
            <a:spLocks noChangeShapeType="1"/>
          </p:cNvSpPr>
          <p:nvPr/>
        </p:nvSpPr>
        <p:spPr bwMode="auto">
          <a:xfrm flipV="1">
            <a:off x="7072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 flipV="1">
            <a:off x="7812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 flipV="1">
            <a:off x="8556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8" name="Line 16"/>
          <p:cNvSpPr>
            <a:spLocks noChangeShapeType="1"/>
          </p:cNvSpPr>
          <p:nvPr/>
        </p:nvSpPr>
        <p:spPr bwMode="auto">
          <a:xfrm flipV="1">
            <a:off x="40957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9" name="Line 17"/>
          <p:cNvSpPr>
            <a:spLocks noChangeShapeType="1"/>
          </p:cNvSpPr>
          <p:nvPr/>
        </p:nvSpPr>
        <p:spPr bwMode="auto">
          <a:xfrm flipV="1">
            <a:off x="55816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0" name="Line 18"/>
          <p:cNvSpPr>
            <a:spLocks noChangeShapeType="1"/>
          </p:cNvSpPr>
          <p:nvPr/>
        </p:nvSpPr>
        <p:spPr bwMode="auto">
          <a:xfrm flipV="1">
            <a:off x="7072313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1" name="Line 19"/>
          <p:cNvSpPr>
            <a:spLocks noChangeShapeType="1"/>
          </p:cNvSpPr>
          <p:nvPr/>
        </p:nvSpPr>
        <p:spPr bwMode="auto">
          <a:xfrm flipV="1">
            <a:off x="8556625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2" name="Oval 20"/>
          <p:cNvSpPr>
            <a:spLocks noChangeArrowheads="1"/>
          </p:cNvSpPr>
          <p:nvPr/>
        </p:nvSpPr>
        <p:spPr bwMode="auto">
          <a:xfrm>
            <a:off x="6732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3" name="Oval 21"/>
          <p:cNvSpPr>
            <a:spLocks noChangeArrowheads="1"/>
          </p:cNvSpPr>
          <p:nvPr/>
        </p:nvSpPr>
        <p:spPr bwMode="auto">
          <a:xfrm>
            <a:off x="5986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4" name="Oval 22"/>
          <p:cNvSpPr>
            <a:spLocks noChangeArrowheads="1"/>
          </p:cNvSpPr>
          <p:nvPr/>
        </p:nvSpPr>
        <p:spPr bwMode="auto">
          <a:xfrm>
            <a:off x="4945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5" name="Oval 23"/>
          <p:cNvSpPr>
            <a:spLocks noChangeArrowheads="1"/>
          </p:cNvSpPr>
          <p:nvPr/>
        </p:nvSpPr>
        <p:spPr bwMode="auto">
          <a:xfrm>
            <a:off x="7029451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6" name="Oval 24"/>
          <p:cNvSpPr>
            <a:spLocks noChangeArrowheads="1"/>
          </p:cNvSpPr>
          <p:nvPr/>
        </p:nvSpPr>
        <p:spPr bwMode="auto">
          <a:xfrm>
            <a:off x="7769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7" name="Oval 25"/>
          <p:cNvSpPr>
            <a:spLocks noChangeArrowheads="1"/>
          </p:cNvSpPr>
          <p:nvPr/>
        </p:nvSpPr>
        <p:spPr bwMode="auto">
          <a:xfrm>
            <a:off x="5538788" y="4305301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8" name="Rectangle 26"/>
          <p:cNvSpPr>
            <a:spLocks noChangeArrowheads="1"/>
          </p:cNvSpPr>
          <p:nvPr/>
        </p:nvSpPr>
        <p:spPr bwMode="auto">
          <a:xfrm>
            <a:off x="3544889" y="5045076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899" name="Rectangle 27"/>
          <p:cNvSpPr>
            <a:spLocks noChangeArrowheads="1"/>
          </p:cNvSpPr>
          <p:nvPr/>
        </p:nvSpPr>
        <p:spPr bwMode="auto">
          <a:xfrm>
            <a:off x="3352800" y="4579939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0" name="Rectangle 28"/>
          <p:cNvSpPr>
            <a:spLocks noChangeArrowheads="1"/>
          </p:cNvSpPr>
          <p:nvPr/>
        </p:nvSpPr>
        <p:spPr bwMode="auto">
          <a:xfrm>
            <a:off x="3352800" y="4108451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1" name="Rectangle 29"/>
          <p:cNvSpPr>
            <a:spLocks noChangeArrowheads="1"/>
          </p:cNvSpPr>
          <p:nvPr/>
        </p:nvSpPr>
        <p:spPr bwMode="auto">
          <a:xfrm>
            <a:off x="3352800" y="3641726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2" name="Rectangle 30"/>
          <p:cNvSpPr>
            <a:spLocks noChangeArrowheads="1"/>
          </p:cNvSpPr>
          <p:nvPr/>
        </p:nvSpPr>
        <p:spPr bwMode="auto">
          <a:xfrm>
            <a:off x="3910014" y="5561014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903" name="Rectangle 31"/>
          <p:cNvSpPr>
            <a:spLocks noChangeArrowheads="1"/>
          </p:cNvSpPr>
          <p:nvPr/>
        </p:nvSpPr>
        <p:spPr bwMode="auto">
          <a:xfrm>
            <a:off x="5299075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4" name="Rectangle 32"/>
          <p:cNvSpPr>
            <a:spLocks noChangeArrowheads="1"/>
          </p:cNvSpPr>
          <p:nvPr/>
        </p:nvSpPr>
        <p:spPr bwMode="auto">
          <a:xfrm>
            <a:off x="67897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82756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6" name="Rectangle 34"/>
          <p:cNvSpPr>
            <a:spLocks noChangeArrowheads="1"/>
          </p:cNvSpPr>
          <p:nvPr/>
        </p:nvSpPr>
        <p:spPr bwMode="auto">
          <a:xfrm>
            <a:off x="8580439" y="5054601"/>
            <a:ext cx="37350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3905250" y="3349626"/>
            <a:ext cx="362280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79908" name="Rectangle 36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altLang="en-US"/>
              <a:t>Scatter plot</a:t>
            </a:r>
          </a:p>
        </p:txBody>
      </p:sp>
      <p:sp>
        <p:nvSpPr>
          <p:cNvPr id="79909" name="Rectangle 3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r>
              <a:rPr lang="en-US" altLang="en-US"/>
              <a:t>Plot of All (</a:t>
            </a:r>
            <a:r>
              <a:rPr lang="en-US" altLang="en-US" i="1"/>
              <a:t>X</a:t>
            </a:r>
            <a:r>
              <a:rPr lang="en-US" altLang="en-US" i="1" baseline="-25000"/>
              <a:t>i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i="1" baseline="-25000"/>
              <a:t>i</a:t>
            </a:r>
            <a:r>
              <a:rPr lang="en-US" altLang="en-US"/>
              <a:t>) Pairs</a:t>
            </a:r>
          </a:p>
          <a:p>
            <a:r>
              <a:rPr lang="en-US" altLang="en-US"/>
              <a:t>Suggests How Well Model Will Fit</a:t>
            </a:r>
          </a:p>
        </p:txBody>
      </p:sp>
      <p:sp>
        <p:nvSpPr>
          <p:cNvPr id="79910" name="Oval 38"/>
          <p:cNvSpPr>
            <a:spLocks noChangeArrowheads="1"/>
          </p:cNvSpPr>
          <p:nvPr/>
        </p:nvSpPr>
        <p:spPr bwMode="auto">
          <a:xfrm>
            <a:off x="5873750" y="4956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911" name="Oval 39"/>
          <p:cNvSpPr>
            <a:spLocks noChangeArrowheads="1"/>
          </p:cNvSpPr>
          <p:nvPr/>
        </p:nvSpPr>
        <p:spPr bwMode="auto">
          <a:xfrm>
            <a:off x="7702550" y="37369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912" name="Oval 40"/>
          <p:cNvSpPr>
            <a:spLocks noChangeArrowheads="1"/>
          </p:cNvSpPr>
          <p:nvPr/>
        </p:nvSpPr>
        <p:spPr bwMode="auto">
          <a:xfrm>
            <a:off x="5492750" y="4270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913" name="Oval 41"/>
          <p:cNvSpPr>
            <a:spLocks noChangeArrowheads="1"/>
          </p:cNvSpPr>
          <p:nvPr/>
        </p:nvSpPr>
        <p:spPr bwMode="auto">
          <a:xfrm>
            <a:off x="6940550" y="3813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914" name="Oval 42"/>
          <p:cNvSpPr>
            <a:spLocks noChangeArrowheads="1"/>
          </p:cNvSpPr>
          <p:nvPr/>
        </p:nvSpPr>
        <p:spPr bwMode="auto">
          <a:xfrm>
            <a:off x="6635750" y="47275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915" name="Oval 43"/>
          <p:cNvSpPr>
            <a:spLocks noChangeArrowheads="1"/>
          </p:cNvSpPr>
          <p:nvPr/>
        </p:nvSpPr>
        <p:spPr bwMode="auto">
          <a:xfrm>
            <a:off x="4883150" y="4651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6FFC-D8D8-4694-9D1F-CCEA8657F0E1}" type="slidenum">
              <a:rPr lang="en-US" altLang="en-US"/>
              <a:t>85</a:t>
            </a:fld>
            <a:endParaRPr lang="en-US" altLang="en-US"/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3311525" y="3235326"/>
            <a:ext cx="5657850" cy="29114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  <a:miter lim="800000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36" name="Line 16"/>
          <p:cNvSpPr>
            <a:spLocks noChangeShapeType="1"/>
          </p:cNvSpPr>
          <p:nvPr/>
        </p:nvSpPr>
        <p:spPr bwMode="auto">
          <a:xfrm>
            <a:off x="4095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37" name="Line 17"/>
          <p:cNvSpPr>
            <a:spLocks noChangeShapeType="1"/>
          </p:cNvSpPr>
          <p:nvPr/>
        </p:nvSpPr>
        <p:spPr bwMode="auto">
          <a:xfrm>
            <a:off x="3998914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38" name="Line 18"/>
          <p:cNvSpPr>
            <a:spLocks noChangeShapeType="1"/>
          </p:cNvSpPr>
          <p:nvPr/>
        </p:nvSpPr>
        <p:spPr bwMode="auto">
          <a:xfrm>
            <a:off x="3998914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39" name="Line 19"/>
          <p:cNvSpPr>
            <a:spLocks noChangeShapeType="1"/>
          </p:cNvSpPr>
          <p:nvPr/>
        </p:nvSpPr>
        <p:spPr bwMode="auto">
          <a:xfrm>
            <a:off x="3998914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0" name="Line 20"/>
          <p:cNvSpPr>
            <a:spLocks noChangeShapeType="1"/>
          </p:cNvSpPr>
          <p:nvPr/>
        </p:nvSpPr>
        <p:spPr bwMode="auto">
          <a:xfrm>
            <a:off x="3998914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1" name="Line 21"/>
          <p:cNvSpPr>
            <a:spLocks noChangeShapeType="1"/>
          </p:cNvSpPr>
          <p:nvPr/>
        </p:nvSpPr>
        <p:spPr bwMode="auto">
          <a:xfrm>
            <a:off x="4108451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2" name="Line 22"/>
          <p:cNvSpPr>
            <a:spLocks noChangeShapeType="1"/>
          </p:cNvSpPr>
          <p:nvPr/>
        </p:nvSpPr>
        <p:spPr bwMode="auto">
          <a:xfrm flipV="1">
            <a:off x="4095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3" name="Line 23"/>
          <p:cNvSpPr>
            <a:spLocks noChangeShapeType="1"/>
          </p:cNvSpPr>
          <p:nvPr/>
        </p:nvSpPr>
        <p:spPr bwMode="auto">
          <a:xfrm flipV="1">
            <a:off x="4841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4" name="Line 24"/>
          <p:cNvSpPr>
            <a:spLocks noChangeShapeType="1"/>
          </p:cNvSpPr>
          <p:nvPr/>
        </p:nvSpPr>
        <p:spPr bwMode="auto">
          <a:xfrm flipV="1">
            <a:off x="5581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5" name="Line 25"/>
          <p:cNvSpPr>
            <a:spLocks noChangeShapeType="1"/>
          </p:cNvSpPr>
          <p:nvPr/>
        </p:nvSpPr>
        <p:spPr bwMode="auto">
          <a:xfrm flipV="1">
            <a:off x="6326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6" name="Line 26"/>
          <p:cNvSpPr>
            <a:spLocks noChangeShapeType="1"/>
          </p:cNvSpPr>
          <p:nvPr/>
        </p:nvSpPr>
        <p:spPr bwMode="auto">
          <a:xfrm flipV="1">
            <a:off x="7072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7" name="Line 27"/>
          <p:cNvSpPr>
            <a:spLocks noChangeShapeType="1"/>
          </p:cNvSpPr>
          <p:nvPr/>
        </p:nvSpPr>
        <p:spPr bwMode="auto">
          <a:xfrm flipV="1">
            <a:off x="7812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8" name="Line 28"/>
          <p:cNvSpPr>
            <a:spLocks noChangeShapeType="1"/>
          </p:cNvSpPr>
          <p:nvPr/>
        </p:nvSpPr>
        <p:spPr bwMode="auto">
          <a:xfrm flipV="1">
            <a:off x="8556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9" name="Line 29"/>
          <p:cNvSpPr>
            <a:spLocks noChangeShapeType="1"/>
          </p:cNvSpPr>
          <p:nvPr/>
        </p:nvSpPr>
        <p:spPr bwMode="auto">
          <a:xfrm flipV="1">
            <a:off x="40957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0" name="Line 30"/>
          <p:cNvSpPr>
            <a:spLocks noChangeShapeType="1"/>
          </p:cNvSpPr>
          <p:nvPr/>
        </p:nvSpPr>
        <p:spPr bwMode="auto">
          <a:xfrm flipV="1">
            <a:off x="55816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1" name="Line 31"/>
          <p:cNvSpPr>
            <a:spLocks noChangeShapeType="1"/>
          </p:cNvSpPr>
          <p:nvPr/>
        </p:nvSpPr>
        <p:spPr bwMode="auto">
          <a:xfrm flipV="1">
            <a:off x="7072313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2" name="Line 32"/>
          <p:cNvSpPr>
            <a:spLocks noChangeShapeType="1"/>
          </p:cNvSpPr>
          <p:nvPr/>
        </p:nvSpPr>
        <p:spPr bwMode="auto">
          <a:xfrm flipV="1">
            <a:off x="8556625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auto">
          <a:xfrm>
            <a:off x="6732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auto">
          <a:xfrm>
            <a:off x="5986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auto">
          <a:xfrm>
            <a:off x="4945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6" name="Oval 36"/>
          <p:cNvSpPr>
            <a:spLocks noChangeArrowheads="1"/>
          </p:cNvSpPr>
          <p:nvPr/>
        </p:nvSpPr>
        <p:spPr bwMode="auto">
          <a:xfrm>
            <a:off x="7029451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7" name="Oval 37"/>
          <p:cNvSpPr>
            <a:spLocks noChangeArrowheads="1"/>
          </p:cNvSpPr>
          <p:nvPr/>
        </p:nvSpPr>
        <p:spPr bwMode="auto">
          <a:xfrm>
            <a:off x="7769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8" name="Oval 38"/>
          <p:cNvSpPr>
            <a:spLocks noChangeArrowheads="1"/>
          </p:cNvSpPr>
          <p:nvPr/>
        </p:nvSpPr>
        <p:spPr bwMode="auto">
          <a:xfrm>
            <a:off x="5538788" y="4305301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9" name="Rectangle 39"/>
          <p:cNvSpPr>
            <a:spLocks noChangeArrowheads="1"/>
          </p:cNvSpPr>
          <p:nvPr/>
        </p:nvSpPr>
        <p:spPr bwMode="auto">
          <a:xfrm>
            <a:off x="3544889" y="5045076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0" name="Rectangle 40"/>
          <p:cNvSpPr>
            <a:spLocks noChangeArrowheads="1"/>
          </p:cNvSpPr>
          <p:nvPr/>
        </p:nvSpPr>
        <p:spPr bwMode="auto">
          <a:xfrm>
            <a:off x="3352800" y="4579939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1" name="Rectangle 41"/>
          <p:cNvSpPr>
            <a:spLocks noChangeArrowheads="1"/>
          </p:cNvSpPr>
          <p:nvPr/>
        </p:nvSpPr>
        <p:spPr bwMode="auto">
          <a:xfrm>
            <a:off x="3352800" y="4108451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2" name="Rectangle 42"/>
          <p:cNvSpPr>
            <a:spLocks noChangeArrowheads="1"/>
          </p:cNvSpPr>
          <p:nvPr/>
        </p:nvSpPr>
        <p:spPr bwMode="auto">
          <a:xfrm>
            <a:off x="3352800" y="3641726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3" name="Rectangle 43"/>
          <p:cNvSpPr>
            <a:spLocks noChangeArrowheads="1"/>
          </p:cNvSpPr>
          <p:nvPr/>
        </p:nvSpPr>
        <p:spPr bwMode="auto">
          <a:xfrm>
            <a:off x="3910014" y="5561014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4" name="Rectangle 44"/>
          <p:cNvSpPr>
            <a:spLocks noChangeArrowheads="1"/>
          </p:cNvSpPr>
          <p:nvPr/>
        </p:nvSpPr>
        <p:spPr bwMode="auto">
          <a:xfrm>
            <a:off x="5299075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5" name="Rectangle 45"/>
          <p:cNvSpPr>
            <a:spLocks noChangeArrowheads="1"/>
          </p:cNvSpPr>
          <p:nvPr/>
        </p:nvSpPr>
        <p:spPr bwMode="auto">
          <a:xfrm>
            <a:off x="67897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6" name="Rectangle 46"/>
          <p:cNvSpPr>
            <a:spLocks noChangeArrowheads="1"/>
          </p:cNvSpPr>
          <p:nvPr/>
        </p:nvSpPr>
        <p:spPr bwMode="auto">
          <a:xfrm>
            <a:off x="82756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7" name="Rectangle 47"/>
          <p:cNvSpPr>
            <a:spLocks noChangeArrowheads="1"/>
          </p:cNvSpPr>
          <p:nvPr/>
        </p:nvSpPr>
        <p:spPr bwMode="auto">
          <a:xfrm>
            <a:off x="8580439" y="5054601"/>
            <a:ext cx="37350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1968" name="Rectangle 48"/>
          <p:cNvSpPr>
            <a:spLocks noChangeArrowheads="1"/>
          </p:cNvSpPr>
          <p:nvPr/>
        </p:nvSpPr>
        <p:spPr bwMode="auto">
          <a:xfrm>
            <a:off x="3905250" y="3349626"/>
            <a:ext cx="362280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1969" name="Oval 49"/>
          <p:cNvSpPr>
            <a:spLocks noChangeArrowheads="1"/>
          </p:cNvSpPr>
          <p:nvPr/>
        </p:nvSpPr>
        <p:spPr bwMode="auto">
          <a:xfrm>
            <a:off x="5873750" y="4956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0" name="Oval 50"/>
          <p:cNvSpPr>
            <a:spLocks noChangeArrowheads="1"/>
          </p:cNvSpPr>
          <p:nvPr/>
        </p:nvSpPr>
        <p:spPr bwMode="auto">
          <a:xfrm>
            <a:off x="7702550" y="37369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1" name="Oval 51"/>
          <p:cNvSpPr>
            <a:spLocks noChangeArrowheads="1"/>
          </p:cNvSpPr>
          <p:nvPr/>
        </p:nvSpPr>
        <p:spPr bwMode="auto">
          <a:xfrm>
            <a:off x="5492750" y="4270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2" name="Oval 52"/>
          <p:cNvSpPr>
            <a:spLocks noChangeArrowheads="1"/>
          </p:cNvSpPr>
          <p:nvPr/>
        </p:nvSpPr>
        <p:spPr bwMode="auto">
          <a:xfrm>
            <a:off x="6940550" y="3813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3" name="Oval 53"/>
          <p:cNvSpPr>
            <a:spLocks noChangeArrowheads="1"/>
          </p:cNvSpPr>
          <p:nvPr/>
        </p:nvSpPr>
        <p:spPr bwMode="auto">
          <a:xfrm>
            <a:off x="6635750" y="47275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4" name="Oval 54"/>
          <p:cNvSpPr>
            <a:spLocks noChangeArrowheads="1"/>
          </p:cNvSpPr>
          <p:nvPr/>
        </p:nvSpPr>
        <p:spPr bwMode="auto">
          <a:xfrm>
            <a:off x="4883150" y="4651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5" name="Line 55"/>
          <p:cNvSpPr>
            <a:spLocks noChangeShapeType="1"/>
          </p:cNvSpPr>
          <p:nvPr/>
        </p:nvSpPr>
        <p:spPr bwMode="auto">
          <a:xfrm flipV="1">
            <a:off x="4114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9903-D17C-4CA2-8574-0181ABD9173C}" type="slidenum">
              <a:rPr lang="en-US" altLang="en-US"/>
              <a:t>86</a:t>
            </a:fld>
            <a:endParaRPr lang="en-US" altLang="en-US"/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3352800" y="3124201"/>
            <a:ext cx="5657850" cy="29114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  <a:miter lim="800000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>
            <a:off x="4095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4" name="Line 16"/>
          <p:cNvSpPr>
            <a:spLocks noChangeShapeType="1"/>
          </p:cNvSpPr>
          <p:nvPr/>
        </p:nvSpPr>
        <p:spPr bwMode="auto">
          <a:xfrm>
            <a:off x="3998914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5" name="Line 17"/>
          <p:cNvSpPr>
            <a:spLocks noChangeShapeType="1"/>
          </p:cNvSpPr>
          <p:nvPr/>
        </p:nvSpPr>
        <p:spPr bwMode="auto">
          <a:xfrm>
            <a:off x="3998914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6" name="Line 18"/>
          <p:cNvSpPr>
            <a:spLocks noChangeShapeType="1"/>
          </p:cNvSpPr>
          <p:nvPr/>
        </p:nvSpPr>
        <p:spPr bwMode="auto">
          <a:xfrm>
            <a:off x="3998914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7" name="Line 19"/>
          <p:cNvSpPr>
            <a:spLocks noChangeShapeType="1"/>
          </p:cNvSpPr>
          <p:nvPr/>
        </p:nvSpPr>
        <p:spPr bwMode="auto">
          <a:xfrm>
            <a:off x="3998914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8" name="Line 20"/>
          <p:cNvSpPr>
            <a:spLocks noChangeShapeType="1"/>
          </p:cNvSpPr>
          <p:nvPr/>
        </p:nvSpPr>
        <p:spPr bwMode="auto">
          <a:xfrm>
            <a:off x="4108451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9" name="Line 21"/>
          <p:cNvSpPr>
            <a:spLocks noChangeShapeType="1"/>
          </p:cNvSpPr>
          <p:nvPr/>
        </p:nvSpPr>
        <p:spPr bwMode="auto">
          <a:xfrm flipV="1">
            <a:off x="4095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0" name="Line 22"/>
          <p:cNvSpPr>
            <a:spLocks noChangeShapeType="1"/>
          </p:cNvSpPr>
          <p:nvPr/>
        </p:nvSpPr>
        <p:spPr bwMode="auto">
          <a:xfrm flipV="1">
            <a:off x="4841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1" name="Line 23"/>
          <p:cNvSpPr>
            <a:spLocks noChangeShapeType="1"/>
          </p:cNvSpPr>
          <p:nvPr/>
        </p:nvSpPr>
        <p:spPr bwMode="auto">
          <a:xfrm flipV="1">
            <a:off x="5581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2" name="Line 24"/>
          <p:cNvSpPr>
            <a:spLocks noChangeShapeType="1"/>
          </p:cNvSpPr>
          <p:nvPr/>
        </p:nvSpPr>
        <p:spPr bwMode="auto">
          <a:xfrm flipV="1">
            <a:off x="6326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3" name="Line 25"/>
          <p:cNvSpPr>
            <a:spLocks noChangeShapeType="1"/>
          </p:cNvSpPr>
          <p:nvPr/>
        </p:nvSpPr>
        <p:spPr bwMode="auto">
          <a:xfrm flipV="1">
            <a:off x="7072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4" name="Line 26"/>
          <p:cNvSpPr>
            <a:spLocks noChangeShapeType="1"/>
          </p:cNvSpPr>
          <p:nvPr/>
        </p:nvSpPr>
        <p:spPr bwMode="auto">
          <a:xfrm flipV="1">
            <a:off x="7812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5" name="Line 27"/>
          <p:cNvSpPr>
            <a:spLocks noChangeShapeType="1"/>
          </p:cNvSpPr>
          <p:nvPr/>
        </p:nvSpPr>
        <p:spPr bwMode="auto">
          <a:xfrm flipV="1">
            <a:off x="8556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6" name="Line 28"/>
          <p:cNvSpPr>
            <a:spLocks noChangeShapeType="1"/>
          </p:cNvSpPr>
          <p:nvPr/>
        </p:nvSpPr>
        <p:spPr bwMode="auto">
          <a:xfrm flipV="1">
            <a:off x="40957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7" name="Line 29"/>
          <p:cNvSpPr>
            <a:spLocks noChangeShapeType="1"/>
          </p:cNvSpPr>
          <p:nvPr/>
        </p:nvSpPr>
        <p:spPr bwMode="auto">
          <a:xfrm flipV="1">
            <a:off x="55816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8" name="Line 30"/>
          <p:cNvSpPr>
            <a:spLocks noChangeShapeType="1"/>
          </p:cNvSpPr>
          <p:nvPr/>
        </p:nvSpPr>
        <p:spPr bwMode="auto">
          <a:xfrm flipV="1">
            <a:off x="7072313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9" name="Line 31"/>
          <p:cNvSpPr>
            <a:spLocks noChangeShapeType="1"/>
          </p:cNvSpPr>
          <p:nvPr/>
        </p:nvSpPr>
        <p:spPr bwMode="auto">
          <a:xfrm flipV="1">
            <a:off x="8556625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0" name="Oval 32"/>
          <p:cNvSpPr>
            <a:spLocks noChangeArrowheads="1"/>
          </p:cNvSpPr>
          <p:nvPr/>
        </p:nvSpPr>
        <p:spPr bwMode="auto">
          <a:xfrm>
            <a:off x="6732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1" name="Oval 33"/>
          <p:cNvSpPr>
            <a:spLocks noChangeArrowheads="1"/>
          </p:cNvSpPr>
          <p:nvPr/>
        </p:nvSpPr>
        <p:spPr bwMode="auto">
          <a:xfrm>
            <a:off x="5986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2" name="Oval 34"/>
          <p:cNvSpPr>
            <a:spLocks noChangeArrowheads="1"/>
          </p:cNvSpPr>
          <p:nvPr/>
        </p:nvSpPr>
        <p:spPr bwMode="auto">
          <a:xfrm>
            <a:off x="4945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3" name="Oval 35"/>
          <p:cNvSpPr>
            <a:spLocks noChangeArrowheads="1"/>
          </p:cNvSpPr>
          <p:nvPr/>
        </p:nvSpPr>
        <p:spPr bwMode="auto">
          <a:xfrm>
            <a:off x="7029451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4" name="Oval 36"/>
          <p:cNvSpPr>
            <a:spLocks noChangeArrowheads="1"/>
          </p:cNvSpPr>
          <p:nvPr/>
        </p:nvSpPr>
        <p:spPr bwMode="auto">
          <a:xfrm>
            <a:off x="7769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5" name="Oval 37"/>
          <p:cNvSpPr>
            <a:spLocks noChangeArrowheads="1"/>
          </p:cNvSpPr>
          <p:nvPr/>
        </p:nvSpPr>
        <p:spPr bwMode="auto">
          <a:xfrm>
            <a:off x="5538788" y="4305301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6" name="Rectangle 38"/>
          <p:cNvSpPr>
            <a:spLocks noChangeArrowheads="1"/>
          </p:cNvSpPr>
          <p:nvPr/>
        </p:nvSpPr>
        <p:spPr bwMode="auto">
          <a:xfrm>
            <a:off x="3544889" y="5045076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07" name="Rectangle 39"/>
          <p:cNvSpPr>
            <a:spLocks noChangeArrowheads="1"/>
          </p:cNvSpPr>
          <p:nvPr/>
        </p:nvSpPr>
        <p:spPr bwMode="auto">
          <a:xfrm>
            <a:off x="3352800" y="4579939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08" name="Rectangle 40"/>
          <p:cNvSpPr>
            <a:spLocks noChangeArrowheads="1"/>
          </p:cNvSpPr>
          <p:nvPr/>
        </p:nvSpPr>
        <p:spPr bwMode="auto">
          <a:xfrm>
            <a:off x="3352800" y="4108451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09" name="Rectangle 41"/>
          <p:cNvSpPr>
            <a:spLocks noChangeArrowheads="1"/>
          </p:cNvSpPr>
          <p:nvPr/>
        </p:nvSpPr>
        <p:spPr bwMode="auto">
          <a:xfrm>
            <a:off x="3352800" y="3641726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0" name="Rectangle 42"/>
          <p:cNvSpPr>
            <a:spLocks noChangeArrowheads="1"/>
          </p:cNvSpPr>
          <p:nvPr/>
        </p:nvSpPr>
        <p:spPr bwMode="auto">
          <a:xfrm>
            <a:off x="3910014" y="5561014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11" name="Rectangle 43"/>
          <p:cNvSpPr>
            <a:spLocks noChangeArrowheads="1"/>
          </p:cNvSpPr>
          <p:nvPr/>
        </p:nvSpPr>
        <p:spPr bwMode="auto">
          <a:xfrm>
            <a:off x="5299075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12" name="Rectangle 44"/>
          <p:cNvSpPr>
            <a:spLocks noChangeArrowheads="1"/>
          </p:cNvSpPr>
          <p:nvPr/>
        </p:nvSpPr>
        <p:spPr bwMode="auto">
          <a:xfrm>
            <a:off x="67897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13" name="Rectangle 45"/>
          <p:cNvSpPr>
            <a:spLocks noChangeArrowheads="1"/>
          </p:cNvSpPr>
          <p:nvPr/>
        </p:nvSpPr>
        <p:spPr bwMode="auto">
          <a:xfrm>
            <a:off x="82756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8580439" y="5054601"/>
            <a:ext cx="37350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4015" name="Rectangle 47"/>
          <p:cNvSpPr>
            <a:spLocks noChangeArrowheads="1"/>
          </p:cNvSpPr>
          <p:nvPr/>
        </p:nvSpPr>
        <p:spPr bwMode="auto">
          <a:xfrm>
            <a:off x="3905250" y="3349626"/>
            <a:ext cx="362280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4016" name="Oval 48"/>
          <p:cNvSpPr>
            <a:spLocks noChangeArrowheads="1"/>
          </p:cNvSpPr>
          <p:nvPr/>
        </p:nvSpPr>
        <p:spPr bwMode="auto">
          <a:xfrm>
            <a:off x="5873750" y="4956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17" name="Oval 49"/>
          <p:cNvSpPr>
            <a:spLocks noChangeArrowheads="1"/>
          </p:cNvSpPr>
          <p:nvPr/>
        </p:nvSpPr>
        <p:spPr bwMode="auto">
          <a:xfrm>
            <a:off x="7702550" y="37369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18" name="Oval 50"/>
          <p:cNvSpPr>
            <a:spLocks noChangeArrowheads="1"/>
          </p:cNvSpPr>
          <p:nvPr/>
        </p:nvSpPr>
        <p:spPr bwMode="auto">
          <a:xfrm>
            <a:off x="5492750" y="4270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19" name="Oval 51"/>
          <p:cNvSpPr>
            <a:spLocks noChangeArrowheads="1"/>
          </p:cNvSpPr>
          <p:nvPr/>
        </p:nvSpPr>
        <p:spPr bwMode="auto">
          <a:xfrm>
            <a:off x="6940550" y="3813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20" name="Oval 52"/>
          <p:cNvSpPr>
            <a:spLocks noChangeArrowheads="1"/>
          </p:cNvSpPr>
          <p:nvPr/>
        </p:nvSpPr>
        <p:spPr bwMode="auto">
          <a:xfrm>
            <a:off x="6635750" y="47275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21" name="Oval 53"/>
          <p:cNvSpPr>
            <a:spLocks noChangeArrowheads="1"/>
          </p:cNvSpPr>
          <p:nvPr/>
        </p:nvSpPr>
        <p:spPr bwMode="auto">
          <a:xfrm>
            <a:off x="4883150" y="4651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23" name="Line 55"/>
          <p:cNvSpPr>
            <a:spLocks noChangeShapeType="1"/>
          </p:cNvSpPr>
          <p:nvPr/>
        </p:nvSpPr>
        <p:spPr bwMode="auto">
          <a:xfrm flipV="1">
            <a:off x="4114800" y="4191000"/>
            <a:ext cx="4419600" cy="990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24" name="Line 56"/>
          <p:cNvSpPr>
            <a:spLocks noChangeShapeType="1"/>
          </p:cNvSpPr>
          <p:nvPr/>
        </p:nvSpPr>
        <p:spPr bwMode="auto">
          <a:xfrm>
            <a:off x="8001000" y="3429000"/>
            <a:ext cx="3048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4026" name="Text Box 58"/>
          <p:cNvSpPr txBox="1">
            <a:spLocks noChangeArrowheads="1"/>
          </p:cNvSpPr>
          <p:nvPr/>
        </p:nvSpPr>
        <p:spPr bwMode="auto">
          <a:xfrm>
            <a:off x="7162801" y="3048000"/>
            <a:ext cx="15517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Slope changed</a:t>
            </a:r>
          </a:p>
        </p:txBody>
      </p:sp>
      <p:sp>
        <p:nvSpPr>
          <p:cNvPr id="84027" name="Text Box 59"/>
          <p:cNvSpPr txBox="1">
            <a:spLocks noChangeArrowheads="1"/>
          </p:cNvSpPr>
          <p:nvPr/>
        </p:nvSpPr>
        <p:spPr bwMode="auto">
          <a:xfrm>
            <a:off x="2533651" y="5957888"/>
            <a:ext cx="21325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Intercept unchanged</a:t>
            </a:r>
          </a:p>
        </p:txBody>
      </p:sp>
      <p:sp>
        <p:nvSpPr>
          <p:cNvPr id="84028" name="Line 60"/>
          <p:cNvSpPr>
            <a:spLocks noChangeShapeType="1"/>
          </p:cNvSpPr>
          <p:nvPr/>
        </p:nvSpPr>
        <p:spPr bwMode="auto">
          <a:xfrm>
            <a:off x="4114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4030" name="Line 62"/>
          <p:cNvSpPr>
            <a:spLocks noChangeShapeType="1"/>
          </p:cNvSpPr>
          <p:nvPr/>
        </p:nvSpPr>
        <p:spPr bwMode="auto">
          <a:xfrm flipV="1">
            <a:off x="3352800" y="5257800"/>
            <a:ext cx="685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4031" name="Line 63"/>
          <p:cNvSpPr>
            <a:spLocks noChangeShapeType="1"/>
          </p:cNvSpPr>
          <p:nvPr/>
        </p:nvSpPr>
        <p:spPr bwMode="auto">
          <a:xfrm flipV="1">
            <a:off x="4114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77C6-830E-4A28-A087-9D28C64308E5}" type="slidenum">
              <a:rPr lang="en-US" altLang="en-US"/>
              <a:t>87</a:t>
            </a:fld>
            <a:endParaRPr lang="en-US" altLang="en-US"/>
          </a:p>
        </p:txBody>
      </p:sp>
      <p:sp>
        <p:nvSpPr>
          <p:cNvPr id="86071" name="Rectangle 55"/>
          <p:cNvSpPr>
            <a:spLocks noChangeArrowheads="1"/>
          </p:cNvSpPr>
          <p:nvPr/>
        </p:nvSpPr>
        <p:spPr bwMode="auto">
          <a:xfrm>
            <a:off x="3352800" y="3124201"/>
            <a:ext cx="5657850" cy="29114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  <a:miter lim="800000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86072" name="Line 56"/>
          <p:cNvSpPr>
            <a:spLocks noChangeShapeType="1"/>
          </p:cNvSpPr>
          <p:nvPr/>
        </p:nvSpPr>
        <p:spPr bwMode="auto">
          <a:xfrm>
            <a:off x="4095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3" name="Line 57"/>
          <p:cNvSpPr>
            <a:spLocks noChangeShapeType="1"/>
          </p:cNvSpPr>
          <p:nvPr/>
        </p:nvSpPr>
        <p:spPr bwMode="auto">
          <a:xfrm>
            <a:off x="3998914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4" name="Line 58"/>
          <p:cNvSpPr>
            <a:spLocks noChangeShapeType="1"/>
          </p:cNvSpPr>
          <p:nvPr/>
        </p:nvSpPr>
        <p:spPr bwMode="auto">
          <a:xfrm>
            <a:off x="3998914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5" name="Line 59"/>
          <p:cNvSpPr>
            <a:spLocks noChangeShapeType="1"/>
          </p:cNvSpPr>
          <p:nvPr/>
        </p:nvSpPr>
        <p:spPr bwMode="auto">
          <a:xfrm>
            <a:off x="3998914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6" name="Line 60"/>
          <p:cNvSpPr>
            <a:spLocks noChangeShapeType="1"/>
          </p:cNvSpPr>
          <p:nvPr/>
        </p:nvSpPr>
        <p:spPr bwMode="auto">
          <a:xfrm>
            <a:off x="3998914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7" name="Line 61"/>
          <p:cNvSpPr>
            <a:spLocks noChangeShapeType="1"/>
          </p:cNvSpPr>
          <p:nvPr/>
        </p:nvSpPr>
        <p:spPr bwMode="auto">
          <a:xfrm>
            <a:off x="4108451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8" name="Line 62"/>
          <p:cNvSpPr>
            <a:spLocks noChangeShapeType="1"/>
          </p:cNvSpPr>
          <p:nvPr/>
        </p:nvSpPr>
        <p:spPr bwMode="auto">
          <a:xfrm flipV="1">
            <a:off x="4095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9" name="Line 63"/>
          <p:cNvSpPr>
            <a:spLocks noChangeShapeType="1"/>
          </p:cNvSpPr>
          <p:nvPr/>
        </p:nvSpPr>
        <p:spPr bwMode="auto">
          <a:xfrm flipV="1">
            <a:off x="4841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0" name="Line 64"/>
          <p:cNvSpPr>
            <a:spLocks noChangeShapeType="1"/>
          </p:cNvSpPr>
          <p:nvPr/>
        </p:nvSpPr>
        <p:spPr bwMode="auto">
          <a:xfrm flipV="1">
            <a:off x="5581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1" name="Line 65"/>
          <p:cNvSpPr>
            <a:spLocks noChangeShapeType="1"/>
          </p:cNvSpPr>
          <p:nvPr/>
        </p:nvSpPr>
        <p:spPr bwMode="auto">
          <a:xfrm flipV="1">
            <a:off x="6326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2" name="Line 66"/>
          <p:cNvSpPr>
            <a:spLocks noChangeShapeType="1"/>
          </p:cNvSpPr>
          <p:nvPr/>
        </p:nvSpPr>
        <p:spPr bwMode="auto">
          <a:xfrm flipV="1">
            <a:off x="7072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3" name="Line 67"/>
          <p:cNvSpPr>
            <a:spLocks noChangeShapeType="1"/>
          </p:cNvSpPr>
          <p:nvPr/>
        </p:nvSpPr>
        <p:spPr bwMode="auto">
          <a:xfrm flipV="1">
            <a:off x="7812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4" name="Line 68"/>
          <p:cNvSpPr>
            <a:spLocks noChangeShapeType="1"/>
          </p:cNvSpPr>
          <p:nvPr/>
        </p:nvSpPr>
        <p:spPr bwMode="auto">
          <a:xfrm flipV="1">
            <a:off x="8556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5" name="Line 69"/>
          <p:cNvSpPr>
            <a:spLocks noChangeShapeType="1"/>
          </p:cNvSpPr>
          <p:nvPr/>
        </p:nvSpPr>
        <p:spPr bwMode="auto">
          <a:xfrm flipV="1">
            <a:off x="40957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6" name="Line 70"/>
          <p:cNvSpPr>
            <a:spLocks noChangeShapeType="1"/>
          </p:cNvSpPr>
          <p:nvPr/>
        </p:nvSpPr>
        <p:spPr bwMode="auto">
          <a:xfrm flipV="1">
            <a:off x="55816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7" name="Line 71"/>
          <p:cNvSpPr>
            <a:spLocks noChangeShapeType="1"/>
          </p:cNvSpPr>
          <p:nvPr/>
        </p:nvSpPr>
        <p:spPr bwMode="auto">
          <a:xfrm flipV="1">
            <a:off x="7072313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8" name="Line 72"/>
          <p:cNvSpPr>
            <a:spLocks noChangeShapeType="1"/>
          </p:cNvSpPr>
          <p:nvPr/>
        </p:nvSpPr>
        <p:spPr bwMode="auto">
          <a:xfrm flipV="1">
            <a:off x="8556625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9" name="Oval 73"/>
          <p:cNvSpPr>
            <a:spLocks noChangeArrowheads="1"/>
          </p:cNvSpPr>
          <p:nvPr/>
        </p:nvSpPr>
        <p:spPr bwMode="auto">
          <a:xfrm>
            <a:off x="6732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0" name="Oval 74"/>
          <p:cNvSpPr>
            <a:spLocks noChangeArrowheads="1"/>
          </p:cNvSpPr>
          <p:nvPr/>
        </p:nvSpPr>
        <p:spPr bwMode="auto">
          <a:xfrm>
            <a:off x="5986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1" name="Oval 75"/>
          <p:cNvSpPr>
            <a:spLocks noChangeArrowheads="1"/>
          </p:cNvSpPr>
          <p:nvPr/>
        </p:nvSpPr>
        <p:spPr bwMode="auto">
          <a:xfrm>
            <a:off x="4945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2" name="Oval 76"/>
          <p:cNvSpPr>
            <a:spLocks noChangeArrowheads="1"/>
          </p:cNvSpPr>
          <p:nvPr/>
        </p:nvSpPr>
        <p:spPr bwMode="auto">
          <a:xfrm>
            <a:off x="7029451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3" name="Oval 77"/>
          <p:cNvSpPr>
            <a:spLocks noChangeArrowheads="1"/>
          </p:cNvSpPr>
          <p:nvPr/>
        </p:nvSpPr>
        <p:spPr bwMode="auto">
          <a:xfrm>
            <a:off x="7769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4" name="Oval 78"/>
          <p:cNvSpPr>
            <a:spLocks noChangeArrowheads="1"/>
          </p:cNvSpPr>
          <p:nvPr/>
        </p:nvSpPr>
        <p:spPr bwMode="auto">
          <a:xfrm>
            <a:off x="5538788" y="4305301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5" name="Rectangle 79"/>
          <p:cNvSpPr>
            <a:spLocks noChangeArrowheads="1"/>
          </p:cNvSpPr>
          <p:nvPr/>
        </p:nvSpPr>
        <p:spPr bwMode="auto">
          <a:xfrm>
            <a:off x="3544889" y="5045076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096" name="Rectangle 80"/>
          <p:cNvSpPr>
            <a:spLocks noChangeArrowheads="1"/>
          </p:cNvSpPr>
          <p:nvPr/>
        </p:nvSpPr>
        <p:spPr bwMode="auto">
          <a:xfrm>
            <a:off x="3352800" y="4579939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097" name="Rectangle 81"/>
          <p:cNvSpPr>
            <a:spLocks noChangeArrowheads="1"/>
          </p:cNvSpPr>
          <p:nvPr/>
        </p:nvSpPr>
        <p:spPr bwMode="auto">
          <a:xfrm>
            <a:off x="3352800" y="4108451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098" name="Rectangle 82"/>
          <p:cNvSpPr>
            <a:spLocks noChangeArrowheads="1"/>
          </p:cNvSpPr>
          <p:nvPr/>
        </p:nvSpPr>
        <p:spPr bwMode="auto">
          <a:xfrm>
            <a:off x="3352800" y="3641726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099" name="Rectangle 83"/>
          <p:cNvSpPr>
            <a:spLocks noChangeArrowheads="1"/>
          </p:cNvSpPr>
          <p:nvPr/>
        </p:nvSpPr>
        <p:spPr bwMode="auto">
          <a:xfrm>
            <a:off x="3910014" y="5561014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100" name="Rectangle 84"/>
          <p:cNvSpPr>
            <a:spLocks noChangeArrowheads="1"/>
          </p:cNvSpPr>
          <p:nvPr/>
        </p:nvSpPr>
        <p:spPr bwMode="auto">
          <a:xfrm>
            <a:off x="5299075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101" name="Rectangle 85"/>
          <p:cNvSpPr>
            <a:spLocks noChangeArrowheads="1"/>
          </p:cNvSpPr>
          <p:nvPr/>
        </p:nvSpPr>
        <p:spPr bwMode="auto">
          <a:xfrm>
            <a:off x="67897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102" name="Rectangle 86"/>
          <p:cNvSpPr>
            <a:spLocks noChangeArrowheads="1"/>
          </p:cNvSpPr>
          <p:nvPr/>
        </p:nvSpPr>
        <p:spPr bwMode="auto">
          <a:xfrm>
            <a:off x="82756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103" name="Rectangle 87"/>
          <p:cNvSpPr>
            <a:spLocks noChangeArrowheads="1"/>
          </p:cNvSpPr>
          <p:nvPr/>
        </p:nvSpPr>
        <p:spPr bwMode="auto">
          <a:xfrm>
            <a:off x="8580439" y="5054601"/>
            <a:ext cx="37350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6104" name="Rectangle 88"/>
          <p:cNvSpPr>
            <a:spLocks noChangeArrowheads="1"/>
          </p:cNvSpPr>
          <p:nvPr/>
        </p:nvSpPr>
        <p:spPr bwMode="auto">
          <a:xfrm>
            <a:off x="3905250" y="3349626"/>
            <a:ext cx="362280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6105" name="Oval 89"/>
          <p:cNvSpPr>
            <a:spLocks noChangeArrowheads="1"/>
          </p:cNvSpPr>
          <p:nvPr/>
        </p:nvSpPr>
        <p:spPr bwMode="auto">
          <a:xfrm>
            <a:off x="5873750" y="4956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06" name="Oval 90"/>
          <p:cNvSpPr>
            <a:spLocks noChangeArrowheads="1"/>
          </p:cNvSpPr>
          <p:nvPr/>
        </p:nvSpPr>
        <p:spPr bwMode="auto">
          <a:xfrm>
            <a:off x="7702550" y="37369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07" name="Oval 91"/>
          <p:cNvSpPr>
            <a:spLocks noChangeArrowheads="1"/>
          </p:cNvSpPr>
          <p:nvPr/>
        </p:nvSpPr>
        <p:spPr bwMode="auto">
          <a:xfrm>
            <a:off x="5492750" y="4270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08" name="Oval 92"/>
          <p:cNvSpPr>
            <a:spLocks noChangeArrowheads="1"/>
          </p:cNvSpPr>
          <p:nvPr/>
        </p:nvSpPr>
        <p:spPr bwMode="auto">
          <a:xfrm>
            <a:off x="6940550" y="3813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09" name="Oval 93"/>
          <p:cNvSpPr>
            <a:spLocks noChangeArrowheads="1"/>
          </p:cNvSpPr>
          <p:nvPr/>
        </p:nvSpPr>
        <p:spPr bwMode="auto">
          <a:xfrm>
            <a:off x="6635750" y="47275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10" name="Oval 94"/>
          <p:cNvSpPr>
            <a:spLocks noChangeArrowheads="1"/>
          </p:cNvSpPr>
          <p:nvPr/>
        </p:nvSpPr>
        <p:spPr bwMode="auto">
          <a:xfrm>
            <a:off x="4883150" y="4651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12" name="Line 96"/>
          <p:cNvSpPr>
            <a:spLocks noChangeShapeType="1"/>
          </p:cNvSpPr>
          <p:nvPr/>
        </p:nvSpPr>
        <p:spPr bwMode="auto">
          <a:xfrm>
            <a:off x="7772400" y="3048000"/>
            <a:ext cx="1524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113" name="Text Box 97"/>
          <p:cNvSpPr txBox="1">
            <a:spLocks noChangeArrowheads="1"/>
          </p:cNvSpPr>
          <p:nvPr/>
        </p:nvSpPr>
        <p:spPr bwMode="auto">
          <a:xfrm>
            <a:off x="6858001" y="2681288"/>
            <a:ext cx="17953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Slope unchanged</a:t>
            </a:r>
          </a:p>
        </p:txBody>
      </p:sp>
      <p:sp>
        <p:nvSpPr>
          <p:cNvPr id="86114" name="Text Box 98"/>
          <p:cNvSpPr txBox="1">
            <a:spLocks noChangeArrowheads="1"/>
          </p:cNvSpPr>
          <p:nvPr/>
        </p:nvSpPr>
        <p:spPr bwMode="auto">
          <a:xfrm>
            <a:off x="2533651" y="5957888"/>
            <a:ext cx="1888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Intercept changed</a:t>
            </a:r>
          </a:p>
        </p:txBody>
      </p:sp>
      <p:sp>
        <p:nvSpPr>
          <p:cNvPr id="86115" name="Line 99"/>
          <p:cNvSpPr>
            <a:spLocks noChangeShapeType="1"/>
          </p:cNvSpPr>
          <p:nvPr/>
        </p:nvSpPr>
        <p:spPr bwMode="auto">
          <a:xfrm>
            <a:off x="4114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116" name="Line 100"/>
          <p:cNvSpPr>
            <a:spLocks noChangeShapeType="1"/>
          </p:cNvSpPr>
          <p:nvPr/>
        </p:nvSpPr>
        <p:spPr bwMode="auto">
          <a:xfrm flipV="1">
            <a:off x="3733800" y="4953000"/>
            <a:ext cx="3810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117" name="Line 101"/>
          <p:cNvSpPr>
            <a:spLocks noChangeShapeType="1"/>
          </p:cNvSpPr>
          <p:nvPr/>
        </p:nvSpPr>
        <p:spPr bwMode="auto">
          <a:xfrm flipV="1">
            <a:off x="4114800" y="3505200"/>
            <a:ext cx="4343400" cy="14478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18" name="Line 102"/>
          <p:cNvSpPr>
            <a:spLocks noChangeShapeType="1"/>
          </p:cNvSpPr>
          <p:nvPr/>
        </p:nvSpPr>
        <p:spPr bwMode="auto">
          <a:xfrm flipV="1">
            <a:off x="4114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6A78-88E1-445B-96B0-CE44C8E497E9}" type="slidenum">
              <a:rPr lang="en-US" altLang="en-US"/>
              <a:t>88</a:t>
            </a:fld>
            <a:endParaRPr lang="en-US" altLang="en-US"/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3352800" y="3124201"/>
            <a:ext cx="5657850" cy="29114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  <a:miter lim="800000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88079" name="Line 15"/>
          <p:cNvSpPr>
            <a:spLocks noChangeShapeType="1"/>
          </p:cNvSpPr>
          <p:nvPr/>
        </p:nvSpPr>
        <p:spPr bwMode="auto">
          <a:xfrm>
            <a:off x="4095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0" name="Line 16"/>
          <p:cNvSpPr>
            <a:spLocks noChangeShapeType="1"/>
          </p:cNvSpPr>
          <p:nvPr/>
        </p:nvSpPr>
        <p:spPr bwMode="auto">
          <a:xfrm>
            <a:off x="3998914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1" name="Line 17"/>
          <p:cNvSpPr>
            <a:spLocks noChangeShapeType="1"/>
          </p:cNvSpPr>
          <p:nvPr/>
        </p:nvSpPr>
        <p:spPr bwMode="auto">
          <a:xfrm>
            <a:off x="3998914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2" name="Line 18"/>
          <p:cNvSpPr>
            <a:spLocks noChangeShapeType="1"/>
          </p:cNvSpPr>
          <p:nvPr/>
        </p:nvSpPr>
        <p:spPr bwMode="auto">
          <a:xfrm>
            <a:off x="3998914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3" name="Line 19"/>
          <p:cNvSpPr>
            <a:spLocks noChangeShapeType="1"/>
          </p:cNvSpPr>
          <p:nvPr/>
        </p:nvSpPr>
        <p:spPr bwMode="auto">
          <a:xfrm>
            <a:off x="3998914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4" name="Line 20"/>
          <p:cNvSpPr>
            <a:spLocks noChangeShapeType="1"/>
          </p:cNvSpPr>
          <p:nvPr/>
        </p:nvSpPr>
        <p:spPr bwMode="auto">
          <a:xfrm>
            <a:off x="4108451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5" name="Line 21"/>
          <p:cNvSpPr>
            <a:spLocks noChangeShapeType="1"/>
          </p:cNvSpPr>
          <p:nvPr/>
        </p:nvSpPr>
        <p:spPr bwMode="auto">
          <a:xfrm flipV="1">
            <a:off x="4095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6" name="Line 22"/>
          <p:cNvSpPr>
            <a:spLocks noChangeShapeType="1"/>
          </p:cNvSpPr>
          <p:nvPr/>
        </p:nvSpPr>
        <p:spPr bwMode="auto">
          <a:xfrm flipV="1">
            <a:off x="4841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7" name="Line 23"/>
          <p:cNvSpPr>
            <a:spLocks noChangeShapeType="1"/>
          </p:cNvSpPr>
          <p:nvPr/>
        </p:nvSpPr>
        <p:spPr bwMode="auto">
          <a:xfrm flipV="1">
            <a:off x="5581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8" name="Line 24"/>
          <p:cNvSpPr>
            <a:spLocks noChangeShapeType="1"/>
          </p:cNvSpPr>
          <p:nvPr/>
        </p:nvSpPr>
        <p:spPr bwMode="auto">
          <a:xfrm flipV="1">
            <a:off x="6326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9" name="Line 25"/>
          <p:cNvSpPr>
            <a:spLocks noChangeShapeType="1"/>
          </p:cNvSpPr>
          <p:nvPr/>
        </p:nvSpPr>
        <p:spPr bwMode="auto">
          <a:xfrm flipV="1">
            <a:off x="7072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0" name="Line 26"/>
          <p:cNvSpPr>
            <a:spLocks noChangeShapeType="1"/>
          </p:cNvSpPr>
          <p:nvPr/>
        </p:nvSpPr>
        <p:spPr bwMode="auto">
          <a:xfrm flipV="1">
            <a:off x="7812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1" name="Line 27"/>
          <p:cNvSpPr>
            <a:spLocks noChangeShapeType="1"/>
          </p:cNvSpPr>
          <p:nvPr/>
        </p:nvSpPr>
        <p:spPr bwMode="auto">
          <a:xfrm flipV="1">
            <a:off x="8556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2" name="Line 28"/>
          <p:cNvSpPr>
            <a:spLocks noChangeShapeType="1"/>
          </p:cNvSpPr>
          <p:nvPr/>
        </p:nvSpPr>
        <p:spPr bwMode="auto">
          <a:xfrm flipV="1">
            <a:off x="40957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3" name="Line 29"/>
          <p:cNvSpPr>
            <a:spLocks noChangeShapeType="1"/>
          </p:cNvSpPr>
          <p:nvPr/>
        </p:nvSpPr>
        <p:spPr bwMode="auto">
          <a:xfrm flipV="1">
            <a:off x="55816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4" name="Line 30"/>
          <p:cNvSpPr>
            <a:spLocks noChangeShapeType="1"/>
          </p:cNvSpPr>
          <p:nvPr/>
        </p:nvSpPr>
        <p:spPr bwMode="auto">
          <a:xfrm flipV="1">
            <a:off x="7072313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5" name="Line 31"/>
          <p:cNvSpPr>
            <a:spLocks noChangeShapeType="1"/>
          </p:cNvSpPr>
          <p:nvPr/>
        </p:nvSpPr>
        <p:spPr bwMode="auto">
          <a:xfrm flipV="1">
            <a:off x="8556625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6" name="Oval 32"/>
          <p:cNvSpPr>
            <a:spLocks noChangeArrowheads="1"/>
          </p:cNvSpPr>
          <p:nvPr/>
        </p:nvSpPr>
        <p:spPr bwMode="auto">
          <a:xfrm>
            <a:off x="6732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7" name="Oval 33"/>
          <p:cNvSpPr>
            <a:spLocks noChangeArrowheads="1"/>
          </p:cNvSpPr>
          <p:nvPr/>
        </p:nvSpPr>
        <p:spPr bwMode="auto">
          <a:xfrm>
            <a:off x="5986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8" name="Oval 34"/>
          <p:cNvSpPr>
            <a:spLocks noChangeArrowheads="1"/>
          </p:cNvSpPr>
          <p:nvPr/>
        </p:nvSpPr>
        <p:spPr bwMode="auto">
          <a:xfrm>
            <a:off x="4945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9" name="Oval 35"/>
          <p:cNvSpPr>
            <a:spLocks noChangeArrowheads="1"/>
          </p:cNvSpPr>
          <p:nvPr/>
        </p:nvSpPr>
        <p:spPr bwMode="auto">
          <a:xfrm>
            <a:off x="7029451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00" name="Oval 36"/>
          <p:cNvSpPr>
            <a:spLocks noChangeArrowheads="1"/>
          </p:cNvSpPr>
          <p:nvPr/>
        </p:nvSpPr>
        <p:spPr bwMode="auto">
          <a:xfrm>
            <a:off x="7769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01" name="Oval 37"/>
          <p:cNvSpPr>
            <a:spLocks noChangeArrowheads="1"/>
          </p:cNvSpPr>
          <p:nvPr/>
        </p:nvSpPr>
        <p:spPr bwMode="auto">
          <a:xfrm>
            <a:off x="5538788" y="4305301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02" name="Rectangle 38"/>
          <p:cNvSpPr>
            <a:spLocks noChangeArrowheads="1"/>
          </p:cNvSpPr>
          <p:nvPr/>
        </p:nvSpPr>
        <p:spPr bwMode="auto">
          <a:xfrm>
            <a:off x="3544889" y="5045076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3" name="Rectangle 39"/>
          <p:cNvSpPr>
            <a:spLocks noChangeArrowheads="1"/>
          </p:cNvSpPr>
          <p:nvPr/>
        </p:nvSpPr>
        <p:spPr bwMode="auto">
          <a:xfrm>
            <a:off x="3352800" y="4579939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4" name="Rectangle 40"/>
          <p:cNvSpPr>
            <a:spLocks noChangeArrowheads="1"/>
          </p:cNvSpPr>
          <p:nvPr/>
        </p:nvSpPr>
        <p:spPr bwMode="auto">
          <a:xfrm>
            <a:off x="3352800" y="4108451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5" name="Rectangle 41"/>
          <p:cNvSpPr>
            <a:spLocks noChangeArrowheads="1"/>
          </p:cNvSpPr>
          <p:nvPr/>
        </p:nvSpPr>
        <p:spPr bwMode="auto">
          <a:xfrm>
            <a:off x="3352800" y="3641726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06" name="Rectangle 42"/>
          <p:cNvSpPr>
            <a:spLocks noChangeArrowheads="1"/>
          </p:cNvSpPr>
          <p:nvPr/>
        </p:nvSpPr>
        <p:spPr bwMode="auto">
          <a:xfrm>
            <a:off x="3910014" y="5561014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7" name="Rectangle 43"/>
          <p:cNvSpPr>
            <a:spLocks noChangeArrowheads="1"/>
          </p:cNvSpPr>
          <p:nvPr/>
        </p:nvSpPr>
        <p:spPr bwMode="auto">
          <a:xfrm>
            <a:off x="5299075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8" name="Rectangle 44"/>
          <p:cNvSpPr>
            <a:spLocks noChangeArrowheads="1"/>
          </p:cNvSpPr>
          <p:nvPr/>
        </p:nvSpPr>
        <p:spPr bwMode="auto">
          <a:xfrm>
            <a:off x="67897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9" name="Rectangle 45"/>
          <p:cNvSpPr>
            <a:spLocks noChangeArrowheads="1"/>
          </p:cNvSpPr>
          <p:nvPr/>
        </p:nvSpPr>
        <p:spPr bwMode="auto">
          <a:xfrm>
            <a:off x="82756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10" name="Rectangle 46"/>
          <p:cNvSpPr>
            <a:spLocks noChangeArrowheads="1"/>
          </p:cNvSpPr>
          <p:nvPr/>
        </p:nvSpPr>
        <p:spPr bwMode="auto">
          <a:xfrm>
            <a:off x="8580439" y="5054601"/>
            <a:ext cx="37350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8111" name="Rectangle 47"/>
          <p:cNvSpPr>
            <a:spLocks noChangeArrowheads="1"/>
          </p:cNvSpPr>
          <p:nvPr/>
        </p:nvSpPr>
        <p:spPr bwMode="auto">
          <a:xfrm>
            <a:off x="3905250" y="3349626"/>
            <a:ext cx="362280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8112" name="Oval 48"/>
          <p:cNvSpPr>
            <a:spLocks noChangeArrowheads="1"/>
          </p:cNvSpPr>
          <p:nvPr/>
        </p:nvSpPr>
        <p:spPr bwMode="auto">
          <a:xfrm>
            <a:off x="5873750" y="4956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3" name="Oval 49"/>
          <p:cNvSpPr>
            <a:spLocks noChangeArrowheads="1"/>
          </p:cNvSpPr>
          <p:nvPr/>
        </p:nvSpPr>
        <p:spPr bwMode="auto">
          <a:xfrm>
            <a:off x="7702550" y="37369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4" name="Oval 50"/>
          <p:cNvSpPr>
            <a:spLocks noChangeArrowheads="1"/>
          </p:cNvSpPr>
          <p:nvPr/>
        </p:nvSpPr>
        <p:spPr bwMode="auto">
          <a:xfrm>
            <a:off x="5492750" y="4270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5" name="Oval 51"/>
          <p:cNvSpPr>
            <a:spLocks noChangeArrowheads="1"/>
          </p:cNvSpPr>
          <p:nvPr/>
        </p:nvSpPr>
        <p:spPr bwMode="auto">
          <a:xfrm>
            <a:off x="6940550" y="3813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6" name="Oval 52"/>
          <p:cNvSpPr>
            <a:spLocks noChangeArrowheads="1"/>
          </p:cNvSpPr>
          <p:nvPr/>
        </p:nvSpPr>
        <p:spPr bwMode="auto">
          <a:xfrm>
            <a:off x="6635750" y="47275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7" name="Oval 53"/>
          <p:cNvSpPr>
            <a:spLocks noChangeArrowheads="1"/>
          </p:cNvSpPr>
          <p:nvPr/>
        </p:nvSpPr>
        <p:spPr bwMode="auto">
          <a:xfrm>
            <a:off x="4883150" y="4651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8" name="Line 54"/>
          <p:cNvSpPr>
            <a:spLocks noChangeShapeType="1"/>
          </p:cNvSpPr>
          <p:nvPr/>
        </p:nvSpPr>
        <p:spPr bwMode="auto">
          <a:xfrm flipV="1">
            <a:off x="4114800" y="4191000"/>
            <a:ext cx="4419600" cy="609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9" name="Line 55"/>
          <p:cNvSpPr>
            <a:spLocks noChangeShapeType="1"/>
          </p:cNvSpPr>
          <p:nvPr/>
        </p:nvSpPr>
        <p:spPr bwMode="auto">
          <a:xfrm>
            <a:off x="8001000" y="3429000"/>
            <a:ext cx="3048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120" name="Text Box 56"/>
          <p:cNvSpPr txBox="1">
            <a:spLocks noChangeArrowheads="1"/>
          </p:cNvSpPr>
          <p:nvPr/>
        </p:nvSpPr>
        <p:spPr bwMode="auto">
          <a:xfrm>
            <a:off x="7162801" y="3048000"/>
            <a:ext cx="15517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Slope changed</a:t>
            </a:r>
          </a:p>
        </p:txBody>
      </p:sp>
      <p:sp>
        <p:nvSpPr>
          <p:cNvPr id="88121" name="Text Box 57"/>
          <p:cNvSpPr txBox="1">
            <a:spLocks noChangeArrowheads="1"/>
          </p:cNvSpPr>
          <p:nvPr/>
        </p:nvSpPr>
        <p:spPr bwMode="auto">
          <a:xfrm>
            <a:off x="2533651" y="5957888"/>
            <a:ext cx="1888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Intercept changed</a:t>
            </a:r>
          </a:p>
        </p:txBody>
      </p:sp>
      <p:sp>
        <p:nvSpPr>
          <p:cNvPr id="88122" name="Line 58"/>
          <p:cNvSpPr>
            <a:spLocks noChangeShapeType="1"/>
          </p:cNvSpPr>
          <p:nvPr/>
        </p:nvSpPr>
        <p:spPr bwMode="auto">
          <a:xfrm>
            <a:off x="4114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123" name="Line 59"/>
          <p:cNvSpPr>
            <a:spLocks noChangeShapeType="1"/>
          </p:cNvSpPr>
          <p:nvPr/>
        </p:nvSpPr>
        <p:spPr bwMode="auto">
          <a:xfrm flipV="1">
            <a:off x="3733800" y="4800600"/>
            <a:ext cx="3810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124" name="Line 60"/>
          <p:cNvSpPr>
            <a:spLocks noChangeShapeType="1"/>
          </p:cNvSpPr>
          <p:nvPr/>
        </p:nvSpPr>
        <p:spPr bwMode="auto">
          <a:xfrm flipV="1">
            <a:off x="4114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Least Squares Method (LS)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Best Fit</a:t>
            </a:r>
            <a:r>
              <a:rPr lang="en-US" altLang="en-US"/>
              <a:t>: Difference Between </a:t>
            </a:r>
            <a:r>
              <a:rPr lang="en-US" altLang="en-US" b="1"/>
              <a:t>Actual Y</a:t>
            </a:r>
            <a:r>
              <a:rPr lang="en-US" altLang="en-US"/>
              <a:t> Values &amp; </a:t>
            </a:r>
            <a:r>
              <a:rPr lang="en-US" altLang="en-US" b="1"/>
              <a:t>Predicted Y</a:t>
            </a:r>
            <a:r>
              <a:rPr lang="en-US" altLang="en-US"/>
              <a:t> Values Are a Minimum</a:t>
            </a:r>
          </a:p>
          <a:p>
            <a:r>
              <a:rPr lang="en-US"/>
              <a:t>Objective of LS: To minimize the “sum of squared differences (errors): SSE”</a:t>
            </a:r>
            <a:endParaRPr lang="en-IN"/>
          </a:p>
        </p:txBody>
      </p:sp>
      <p:graphicFrame>
        <p:nvGraphicFramePr>
          <p:cNvPr id="4" name="Object 4">
            <a:hlinkClick r:id="" action="ppaction://ole?verb=0"/>
          </p:cNvPr>
          <p:cNvGraphicFramePr/>
          <p:nvPr/>
        </p:nvGraphicFramePr>
        <p:xfrm>
          <a:off x="4191000" y="4001294"/>
          <a:ext cx="3810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1570" imgH="407670" progId="Equation.3">
                  <p:embed/>
                </p:oleObj>
              </mc:Choice>
              <mc:Fallback>
                <p:oleObj name="Equation" r:id="rId2" imgW="1131570" imgH="407670" progId="Equation.3">
                  <p:embed/>
                  <p:pic>
                    <p:nvPicPr>
                      <p:cNvPr id="4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001294"/>
                        <a:ext cx="3810000" cy="1295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 Learning Tools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Transformers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9820" y="240454"/>
            <a:ext cx="4441613" cy="637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EPI 809/Spring 2008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4479-0D8F-4AD7-B094-4CADCC3572B0}" type="slidenum">
              <a:rPr lang="en-US" altLang="en-US"/>
              <a:t>90</a:t>
            </a:fld>
            <a:endParaRPr lang="en-US" alt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altLang="en-US"/>
              <a:t>Least Squares Graphically</a:t>
            </a:r>
          </a:p>
        </p:txBody>
      </p:sp>
      <p:graphicFrame>
        <p:nvGraphicFramePr>
          <p:cNvPr id="102403" name="Object 3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2528888" y="2935289"/>
          <a:ext cx="6877050" cy="366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793490" imgH="2028190" progId="Visio.Drawing.4">
                  <p:embed/>
                </p:oleObj>
              </mc:Choice>
              <mc:Fallback>
                <p:oleObj name="VISIO" r:id="rId3" imgW="3793490" imgH="2028190" progId="Visio.Drawing.4">
                  <p:embed/>
                  <p:pic>
                    <p:nvPicPr>
                      <p:cNvPr id="102403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2935289"/>
                        <a:ext cx="6877050" cy="36607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4">
            <a:hlinkClick r:id="" action="ppaction://ole?verb=0"/>
          </p:cNvPr>
          <p:cNvGraphicFramePr/>
          <p:nvPr/>
        </p:nvGraphicFramePr>
        <p:xfrm>
          <a:off x="5334001" y="2952751"/>
          <a:ext cx="36496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5" imgW="3476625" imgH="688340" progId="Equation">
                  <p:embed/>
                </p:oleObj>
              </mc:Choice>
              <mc:Fallback>
                <p:oleObj name="MathType Equation" r:id="rId5" imgW="3476625" imgH="688340" progId="Equation">
                  <p:embed/>
                  <p:pic>
                    <p:nvPicPr>
                      <p:cNvPr id="102404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1" y="2952751"/>
                        <a:ext cx="36496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>
            <a:hlinkClick r:id="" action="ppaction://ole?verb=0"/>
          </p:cNvPr>
          <p:cNvGraphicFramePr/>
          <p:nvPr/>
        </p:nvGraphicFramePr>
        <p:xfrm>
          <a:off x="6750258" y="5205754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7" imgW="2580005" imgH="688340" progId="Equation">
                  <p:embed/>
                </p:oleObj>
              </mc:Choice>
              <mc:Fallback>
                <p:oleObj name="MathType Equation" r:id="rId7" imgW="2580005" imgH="688340" progId="Equation">
                  <p:embed/>
                  <p:pic>
                    <p:nvPicPr>
                      <p:cNvPr id="102405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258" y="5205754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6" name="Arc 6"/>
          <p:cNvSpPr/>
          <p:nvPr/>
        </p:nvSpPr>
        <p:spPr bwMode="auto">
          <a:xfrm>
            <a:off x="6948488" y="4343400"/>
            <a:ext cx="520700" cy="1054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407" name="Arc 7"/>
          <p:cNvSpPr/>
          <p:nvPr/>
        </p:nvSpPr>
        <p:spPr bwMode="auto">
          <a:xfrm>
            <a:off x="4814889" y="3287714"/>
            <a:ext cx="485775" cy="2190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29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98"/>
                  <a:pt x="9627" y="39"/>
                  <a:pt x="21529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98"/>
                  <a:pt x="9627" y="39"/>
                  <a:pt x="2152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02408" name="Object 8">
            <a:hlinkClick r:id="" action="ppaction://ole?verb=0"/>
          </p:cNvPr>
          <p:cNvGraphicFramePr/>
          <p:nvPr/>
        </p:nvGraphicFramePr>
        <p:xfrm>
          <a:off x="2528888" y="1609726"/>
          <a:ext cx="7269162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9" imgW="6925945" imgH="1212850" progId="Equation">
                  <p:embed/>
                </p:oleObj>
              </mc:Choice>
              <mc:Fallback>
                <p:oleObj name="MathType Equation" r:id="rId9" imgW="6925945" imgH="1212850" progId="Equation">
                  <p:embed/>
                  <p:pic>
                    <p:nvPicPr>
                      <p:cNvPr id="102408" name="Object 8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1609726"/>
                        <a:ext cx="7269162" cy="12620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 flipV="1">
            <a:off x="3548380" y="5545455"/>
            <a:ext cx="0" cy="614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3018790" y="5556250"/>
            <a:ext cx="51879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0728"/>
            <a:ext cx="10521638" cy="4458321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E71A00-0BBC-91FC-8638-E80CF0B73436}"/>
              </a:ext>
            </a:extLst>
          </p:cNvPr>
          <p:cNvSpPr/>
          <p:nvPr/>
        </p:nvSpPr>
        <p:spPr>
          <a:xfrm>
            <a:off x="8729221" y="4194928"/>
            <a:ext cx="2158738" cy="9992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/>
              <a:t>Eg: news.google.com</a:t>
            </a:r>
          </a:p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96080" y="746125"/>
            <a:ext cx="7174230" cy="533336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Classification is done on labelled data</a:t>
            </a:r>
          </a:p>
          <a:p>
            <a:r>
              <a:rPr lang="en-IN"/>
              <a:t>Clustering is done on unlabelled data</a:t>
            </a:r>
          </a:p>
          <a:p>
            <a:r>
              <a:rPr lang="en-IN"/>
              <a:t>Clustering identifies structures in data</a:t>
            </a:r>
          </a:p>
          <a:p>
            <a:r>
              <a:rPr lang="en-IN"/>
              <a:t>Clusters: often used as class estimators</a:t>
            </a:r>
          </a:p>
          <a:p>
            <a:r>
              <a:rPr lang="en-IN"/>
              <a:t>Types of clustering:</a:t>
            </a:r>
          </a:p>
          <a:p>
            <a:pPr lvl="1"/>
            <a:r>
              <a:rPr lang="en-IN"/>
              <a:t>Sequential clustering</a:t>
            </a:r>
          </a:p>
          <a:p>
            <a:pPr lvl="1"/>
            <a:r>
              <a:rPr lang="en-IN"/>
              <a:t>Partitional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8500" y="1690688"/>
            <a:ext cx="4305300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6082" y="1628495"/>
            <a:ext cx="8791575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Clustering: Python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r>
              <a:rPr lang="en-IN"/>
              <a:t>Scatter plot of 6 data points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22947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678" y="3274218"/>
            <a:ext cx="4797122" cy="3218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84031"/>
            <a:ext cx="5145741" cy="348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 Partitions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/>
                  <a:t>Cluster structure partitions </a:t>
                </a:r>
                <a:r>
                  <a:rPr lang="en-IN" b="1" i="1"/>
                  <a:t>X</a:t>
                </a:r>
              </a:p>
              <a:p>
                <a:r>
                  <a:rPr lang="en-IN"/>
                  <a:t>Partitions are disjoint subsets</a:t>
                </a:r>
              </a:p>
              <a:p>
                <a:r>
                  <a:rPr lang="en-IN"/>
                  <a:t>E.g.: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/>
                  <a:t> = {(2,2), (3,2), (4,3)}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/>
                  <a:t> = {(6,7), (7,8), (8,8)}</a:t>
                </a:r>
              </a:p>
              <a:p>
                <a:r>
                  <a:rPr lang="en-IN"/>
                  <a:t>Crisp Partition: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1037"/>
            <a:ext cx="5514975" cy="426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9669" y="4691153"/>
            <a:ext cx="4614862" cy="1123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Applications of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Business Intelligence: Grouping the customers</a:t>
            </a:r>
          </a:p>
          <a:p>
            <a:r>
              <a:rPr lang="en-IN"/>
              <a:t>Image recognition: Handwriting patterns of numbers</a:t>
            </a:r>
          </a:p>
          <a:p>
            <a:r>
              <a:rPr lang="en-IN"/>
              <a:t>Web search: Google news</a:t>
            </a:r>
          </a:p>
          <a:p>
            <a:r>
              <a:rPr lang="en-IN"/>
              <a:t>Outlier detection: E-commerce (credit card fraud)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Types of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Sequential – SAHN</a:t>
            </a:r>
          </a:p>
          <a:p>
            <a:r>
              <a:rPr lang="en-IN"/>
              <a:t>Partitioning – k means, k medoids</a:t>
            </a:r>
          </a:p>
          <a:p>
            <a:r>
              <a:rPr lang="en-IN"/>
              <a:t>Hierarchical – agglomerative or divisive</a:t>
            </a:r>
          </a:p>
          <a:p>
            <a:r>
              <a:rPr lang="en-IN"/>
              <a:t>Density based – based on density</a:t>
            </a:r>
          </a:p>
          <a:p>
            <a:r>
              <a:rPr lang="en-IN"/>
              <a:t>Grid based – based on grid structure</a:t>
            </a:r>
          </a:p>
          <a:p>
            <a:r>
              <a:rPr lang="en-IN"/>
              <a:t>Etc…</a:t>
            </a:r>
          </a:p>
          <a:p>
            <a:endParaRPr lang="en-IN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K-means: Centroid based Technique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82" y="2394072"/>
            <a:ext cx="3724980" cy="3007922"/>
          </a:xfr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37" y="2394072"/>
            <a:ext cx="6434930" cy="2881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1893</Words>
  <Application>Microsoft Macintosh PowerPoint</Application>
  <PresentationFormat>Widescreen</PresentationFormat>
  <Paragraphs>451</Paragraphs>
  <Slides>113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113</vt:i4>
      </vt:variant>
    </vt:vector>
  </HeadingPairs>
  <TitlesOfParts>
    <vt:vector size="125" baseType="lpstr">
      <vt:lpstr>Aptos</vt:lpstr>
      <vt:lpstr>Aptos Display</vt:lpstr>
      <vt:lpstr>Arial</vt:lpstr>
      <vt:lpstr>Average</vt:lpstr>
      <vt:lpstr>Calibri</vt:lpstr>
      <vt:lpstr>Cambria Math</vt:lpstr>
      <vt:lpstr>Georgia</vt:lpstr>
      <vt:lpstr>Playfair Display</vt:lpstr>
      <vt:lpstr>office theme</vt:lpstr>
      <vt:lpstr>Equation</vt:lpstr>
      <vt:lpstr>VISIO</vt:lpstr>
      <vt:lpstr>MathType Equation</vt:lpstr>
      <vt:lpstr>Retrieval Augmented Generation (RAG) for Manufacturing</vt:lpstr>
      <vt:lpstr>Prerequisites… </vt:lpstr>
      <vt:lpstr>Generative AI  </vt:lpstr>
      <vt:lpstr>Generative AI  </vt:lpstr>
      <vt:lpstr>Where does it sit?</vt:lpstr>
      <vt:lpstr>Deep Learning Tools</vt:lpstr>
      <vt:lpstr>Deep Learning Tools</vt:lpstr>
      <vt:lpstr>Deep Learning Tools</vt:lpstr>
      <vt:lpstr>Deep Learning Tools</vt:lpstr>
      <vt:lpstr>Deep Learning Tools</vt:lpstr>
      <vt:lpstr>Large Language Models - LLMs</vt:lpstr>
      <vt:lpstr>Large Language Models - LLMs</vt:lpstr>
      <vt:lpstr>LLMs: GPT vs ChatGPT</vt:lpstr>
      <vt:lpstr>Prompts - Language of LLMs</vt:lpstr>
      <vt:lpstr>Prompts - Language of LLMs</vt:lpstr>
      <vt:lpstr>Tokenization</vt:lpstr>
      <vt:lpstr>Tokenization</vt:lpstr>
      <vt:lpstr>Embeddings</vt:lpstr>
      <vt:lpstr>Preprocessing</vt:lpstr>
      <vt:lpstr>Context Token Limit</vt:lpstr>
      <vt:lpstr>RAG - Data Connection</vt:lpstr>
      <vt:lpstr>RAG - Load</vt:lpstr>
      <vt:lpstr>RAG - Load</vt:lpstr>
      <vt:lpstr>RAG - Transform</vt:lpstr>
      <vt:lpstr>RAG - Transform</vt:lpstr>
      <vt:lpstr>RAG - Transform</vt:lpstr>
      <vt:lpstr>RAG - Embed</vt:lpstr>
      <vt:lpstr>RAG - Embed</vt:lpstr>
      <vt:lpstr>RAG - Embed</vt:lpstr>
      <vt:lpstr>RAG - Embed</vt:lpstr>
      <vt:lpstr>RAG - Store</vt:lpstr>
      <vt:lpstr>RAG - Store</vt:lpstr>
      <vt:lpstr>RAG - Store</vt:lpstr>
      <vt:lpstr>RAG - Retrieve</vt:lpstr>
      <vt:lpstr>RAG - Retrieve</vt:lpstr>
      <vt:lpstr>RAG - Retrieve</vt:lpstr>
      <vt:lpstr>RAG in Action</vt:lpstr>
      <vt:lpstr>Demo</vt:lpstr>
      <vt:lpstr>Data Analytics for Manufacturing</vt:lpstr>
      <vt:lpstr>Analytics?</vt:lpstr>
      <vt:lpstr>Media &amp; Entertaiment</vt:lpstr>
      <vt:lpstr>Media &amp; Entertaiment</vt:lpstr>
      <vt:lpstr>Banking &amp; Securities</vt:lpstr>
      <vt:lpstr>Insurance</vt:lpstr>
      <vt:lpstr>Education</vt:lpstr>
      <vt:lpstr>Healthcare</vt:lpstr>
      <vt:lpstr>Phases of DA Process</vt:lpstr>
      <vt:lpstr>Raw Data Collection</vt:lpstr>
      <vt:lpstr>Data Representation</vt:lpstr>
      <vt:lpstr>Data Frames</vt:lpstr>
      <vt:lpstr>Data Pre-processing</vt:lpstr>
      <vt:lpstr>Errors / Outliers</vt:lpstr>
      <vt:lpstr>Errors / Outliers</vt:lpstr>
      <vt:lpstr>Error handling</vt:lpstr>
      <vt:lpstr>Filtering</vt:lpstr>
      <vt:lpstr>Mean Vs Median Filter on noisy data</vt:lpstr>
      <vt:lpstr>Data Transformation</vt:lpstr>
      <vt:lpstr>Glimpse of Analytics</vt:lpstr>
      <vt:lpstr>Supervised Learning</vt:lpstr>
      <vt:lpstr>Unsupervised Learning</vt:lpstr>
      <vt:lpstr>Classification</vt:lpstr>
      <vt:lpstr>Classification: Supervised Learning</vt:lpstr>
      <vt:lpstr>Classification</vt:lpstr>
      <vt:lpstr>Decision Tree Classifier</vt:lpstr>
      <vt:lpstr>Decision Tree example</vt:lpstr>
      <vt:lpstr>Decision Tree example</vt:lpstr>
      <vt:lpstr>PowerPoint Presentation</vt:lpstr>
      <vt:lpstr>Nearest Neighbour Classifier (k-NN) k=3</vt:lpstr>
      <vt:lpstr>Nearest Neighbour Classifier (k-NN)</vt:lpstr>
      <vt:lpstr>SVM: 2D Hyperplane</vt:lpstr>
      <vt:lpstr>SVM: Pick the right hyperplane</vt:lpstr>
      <vt:lpstr>SVM: Pick the right hyperplane</vt:lpstr>
      <vt:lpstr>SVM: Pick the right hyperplane</vt:lpstr>
      <vt:lpstr>Classifier Result</vt:lpstr>
      <vt:lpstr>Evaluation Metrics: Cross Validation</vt:lpstr>
      <vt:lpstr>Classification: Training &amp; Testing</vt:lpstr>
      <vt:lpstr>PowerPoint Presentation</vt:lpstr>
      <vt:lpstr>Regression Model</vt:lpstr>
      <vt:lpstr>PowerPoint Presentation</vt:lpstr>
      <vt:lpstr>Types of regression models</vt:lpstr>
      <vt:lpstr>What is “Linear”?</vt:lpstr>
      <vt:lpstr>Estimating parameters</vt:lpstr>
      <vt:lpstr>PowerPoint Presentation</vt:lpstr>
      <vt:lpstr>Scatter plot</vt:lpstr>
      <vt:lpstr>PowerPoint Presentation</vt:lpstr>
      <vt:lpstr>PowerPoint Presentation</vt:lpstr>
      <vt:lpstr>PowerPoint Presentation</vt:lpstr>
      <vt:lpstr>PowerPoint Presentation</vt:lpstr>
      <vt:lpstr>Least Squares Method (LS)</vt:lpstr>
      <vt:lpstr>Least Squares Graphically</vt:lpstr>
      <vt:lpstr>PowerPoint Presentation</vt:lpstr>
      <vt:lpstr>Clustering</vt:lpstr>
      <vt:lpstr>Clustering</vt:lpstr>
      <vt:lpstr>Clustering Methods</vt:lpstr>
      <vt:lpstr>Clustering: Python code</vt:lpstr>
      <vt:lpstr>Clustering Partitions</vt:lpstr>
      <vt:lpstr>Applications of Clustering</vt:lpstr>
      <vt:lpstr>Types of Clustering</vt:lpstr>
      <vt:lpstr>K-means: Centroid based Technique</vt:lpstr>
      <vt:lpstr>Hierarchical Clustering (Agglomerative)</vt:lpstr>
      <vt:lpstr>Hierarchical Clustering (Agglomerative)</vt:lpstr>
      <vt:lpstr>Hierarchical Clustering (Agglomerative)</vt:lpstr>
      <vt:lpstr>Hierarchical Clustering (Agglomerative)</vt:lpstr>
      <vt:lpstr>Hierarchical Clustering (Agglomerative)</vt:lpstr>
      <vt:lpstr>Hierarchical Clustering (Agglomerative)</vt:lpstr>
      <vt:lpstr>Hierarchical Clustering (Agglomerative)</vt:lpstr>
      <vt:lpstr>Hierarchical Clustering (Agglomerative)</vt:lpstr>
      <vt:lpstr>Hierarchical Clustering (Divisive)</vt:lpstr>
      <vt:lpstr>Hierarchical Clustering (Divisive)</vt:lpstr>
      <vt:lpstr>Cluster Validity</vt:lpstr>
      <vt:lpstr>Data Visualization</vt:lpstr>
      <vt:lpstr>Applications of ML in Manufacturing</vt:lpstr>
      <vt:lpstr>Predictive Maintenance: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Arish Pitchai (US)</cp:lastModifiedBy>
  <cp:revision>8</cp:revision>
  <dcterms:created xsi:type="dcterms:W3CDTF">2025-02-04T15:14:22Z</dcterms:created>
  <dcterms:modified xsi:type="dcterms:W3CDTF">2025-02-11T09:55:07Z</dcterms:modified>
</cp:coreProperties>
</file>